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833" r:id="rId2"/>
    <p:sldId id="834" r:id="rId3"/>
    <p:sldId id="848" r:id="rId4"/>
    <p:sldId id="835" r:id="rId5"/>
    <p:sldId id="836" r:id="rId6"/>
    <p:sldId id="282" r:id="rId7"/>
    <p:sldId id="283" r:id="rId8"/>
    <p:sldId id="837" r:id="rId9"/>
    <p:sldId id="838" r:id="rId10"/>
    <p:sldId id="839" r:id="rId11"/>
    <p:sldId id="840" r:id="rId12"/>
    <p:sldId id="847" r:id="rId13"/>
    <p:sldId id="841" r:id="rId14"/>
    <p:sldId id="842" r:id="rId15"/>
    <p:sldId id="843" r:id="rId16"/>
    <p:sldId id="844" r:id="rId17"/>
    <p:sldId id="845" r:id="rId18"/>
    <p:sldId id="84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9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8" autoAdjust="0"/>
    <p:restoredTop sz="94660"/>
  </p:normalViewPr>
  <p:slideViewPr>
    <p:cSldViewPr snapToGrid="0">
      <p:cViewPr varScale="1">
        <p:scale>
          <a:sx n="69" d="100"/>
          <a:sy n="69" d="100"/>
        </p:scale>
        <p:origin x="7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EA661-5F1B-4E40-83A9-212387436E58}" type="datetimeFigureOut">
              <a:rPr lang="en-US" smtClean="0"/>
              <a:t>6/24/2025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794316-EAD1-4A53-B02D-06771D750596}" type="slidenum">
              <a:rPr lang="en-US" smtClean="0"/>
              <a:t>‹#›</a:t>
            </a:fld>
            <a:endParaRPr lang="en-US"/>
          </a:p>
        </p:txBody>
      </p:sp>
    </p:spTree>
    <p:extLst>
      <p:ext uri="{BB962C8B-B14F-4D97-AF65-F5344CB8AC3E}">
        <p14:creationId xmlns:p14="http://schemas.microsoft.com/office/powerpoint/2010/main" val="260867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Updated 13 Jun 2024 by Noah Mulvaney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9E866-E575-429A-955A-0A8D1C8726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2824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2072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31198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54729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06772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318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1250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40623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887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3976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0627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6531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C3B16F7-518A-4C11-804A-5E47CEC998E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6/24/2025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8EC882B-02F8-46DE-BE2B-E80A352F5B8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9" name="Picture 8" descr="BrandBar_New_flag_only.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1020" y="5666008"/>
            <a:ext cx="13280983" cy="1553875"/>
          </a:xfrm>
          <a:prstGeom prst="rect">
            <a:avLst/>
          </a:prstGeom>
        </p:spPr>
      </p:pic>
    </p:spTree>
    <p:extLst>
      <p:ext uri="{BB962C8B-B14F-4D97-AF65-F5344CB8AC3E}">
        <p14:creationId xmlns:p14="http://schemas.microsoft.com/office/powerpoint/2010/main" val="4052002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2507" y="3721029"/>
            <a:ext cx="10363200" cy="1135288"/>
          </a:xfrm>
        </p:spPr>
        <p:txBody>
          <a:bodyPr>
            <a:normAutofit fontScale="90000"/>
          </a:bodyPr>
          <a:lstStyle/>
          <a:p>
            <a:r>
              <a:rPr lang="en-US" sz="5400" b="1" dirty="0">
                <a:solidFill>
                  <a:srgbClr val="69381E"/>
                </a:solidFill>
              </a:rPr>
              <a:t> Adaptive Cruise Control</a:t>
            </a:r>
            <a:br>
              <a:rPr lang="en-US" sz="5400" b="1" dirty="0">
                <a:solidFill>
                  <a:srgbClr val="69381E"/>
                </a:solidFill>
              </a:rPr>
            </a:br>
            <a:r>
              <a:rPr lang="en-US" sz="2000" dirty="0">
                <a:solidFill>
                  <a:srgbClr val="69381E"/>
                </a:solidFill>
              </a:rPr>
              <a:t>Arduino with C programming</a:t>
            </a:r>
            <a:endParaRPr lang="en-US" sz="5400" b="1" dirty="0">
              <a:solidFill>
                <a:srgbClr val="69381E"/>
              </a:solidFill>
            </a:endParaRPr>
          </a:p>
        </p:txBody>
      </p:sp>
      <p:sp>
        <p:nvSpPr>
          <p:cNvPr id="8" name="TextBox 7"/>
          <p:cNvSpPr txBox="1"/>
          <p:nvPr/>
        </p:nvSpPr>
        <p:spPr>
          <a:xfrm>
            <a:off x="3529181" y="6479816"/>
            <a:ext cx="84965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ELECTRICAL ENGINEERING AND COMPUTER SCIENCE, COLLEGE OF ENGINEERING AND PHYSICAL SCIENCES</a:t>
            </a:r>
          </a:p>
        </p:txBody>
      </p:sp>
      <p:pic>
        <p:nvPicPr>
          <p:cNvPr id="10" name="Picture 9" descr="A brown rectangular sign with a horse and text&#10;&#10;Description automatically generated">
            <a:extLst>
              <a:ext uri="{FF2B5EF4-FFF2-40B4-BE49-F238E27FC236}">
                <a16:creationId xmlns:a16="http://schemas.microsoft.com/office/drawing/2014/main" id="{CB96BABA-B0E6-123B-BAEB-42A84349C6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4" t="32742" r="1737" b="31610"/>
          <a:stretch/>
        </p:blipFill>
        <p:spPr>
          <a:xfrm>
            <a:off x="3529181" y="1433632"/>
            <a:ext cx="4810978" cy="1710619"/>
          </a:xfrm>
          <a:prstGeom prst="rect">
            <a:avLst/>
          </a:prstGeom>
        </p:spPr>
      </p:pic>
      <p:pic>
        <p:nvPicPr>
          <p:cNvPr id="4" name="Picture 3" descr="A blue and white symbol&#10;&#10;Description automatically generated">
            <a:extLst>
              <a:ext uri="{FF2B5EF4-FFF2-40B4-BE49-F238E27FC236}">
                <a16:creationId xmlns:a16="http://schemas.microsoft.com/office/drawing/2014/main" id="{0B4F562B-B584-0133-57D9-77D338B84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3856698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352A9B83-1BD1-E941-12C2-C171FC5DE83E}"/>
              </a:ext>
            </a:extLst>
          </p:cNvPr>
          <p:cNvSpPr>
            <a:spLocks noGrp="1"/>
          </p:cNvSpPr>
          <p:nvPr>
            <p:ph type="title"/>
          </p:nvPr>
        </p:nvSpPr>
        <p:spPr>
          <a:xfrm>
            <a:off x="609600" y="274638"/>
            <a:ext cx="10972800" cy="1143000"/>
          </a:xfrm>
        </p:spPr>
        <p:txBody>
          <a:bodyPr/>
          <a:lstStyle/>
          <a:p>
            <a:r>
              <a:rPr lang="en-US" dirty="0"/>
              <a:t>Possible Issues</a:t>
            </a:r>
          </a:p>
        </p:txBody>
      </p:sp>
      <p:pic>
        <p:nvPicPr>
          <p:cNvPr id="26" name="Picture 25">
            <a:extLst>
              <a:ext uri="{FF2B5EF4-FFF2-40B4-BE49-F238E27FC236}">
                <a16:creationId xmlns:a16="http://schemas.microsoft.com/office/drawing/2014/main" id="{8FAC982A-E7D2-27CD-EB0F-36CE85EF13BA}"/>
              </a:ext>
            </a:extLst>
          </p:cNvPr>
          <p:cNvPicPr>
            <a:picLocks noChangeAspect="1"/>
          </p:cNvPicPr>
          <p:nvPr/>
        </p:nvPicPr>
        <p:blipFill>
          <a:blip r:embed="rId2"/>
          <a:stretch>
            <a:fillRect/>
          </a:stretch>
        </p:blipFill>
        <p:spPr>
          <a:xfrm>
            <a:off x="2064302" y="1417638"/>
            <a:ext cx="7660269" cy="4193999"/>
          </a:xfrm>
          <a:prstGeom prst="rect">
            <a:avLst/>
          </a:prstGeom>
          <a:noFill/>
        </p:spPr>
      </p:pic>
      <p:pic>
        <p:nvPicPr>
          <p:cNvPr id="2" name="Picture 1" descr="A blue and white symbol&#10;&#10;Description automatically generated">
            <a:extLst>
              <a:ext uri="{FF2B5EF4-FFF2-40B4-BE49-F238E27FC236}">
                <a16:creationId xmlns:a16="http://schemas.microsoft.com/office/drawing/2014/main" id="{060B5D4A-267D-349F-59CC-C437C02F7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99535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4CF9-D6ED-A2E0-2136-4156312BDA52}"/>
              </a:ext>
            </a:extLst>
          </p:cNvPr>
          <p:cNvSpPr>
            <a:spLocks noGrp="1"/>
          </p:cNvSpPr>
          <p:nvPr>
            <p:ph type="title"/>
          </p:nvPr>
        </p:nvSpPr>
        <p:spPr/>
        <p:txBody>
          <a:bodyPr/>
          <a:lstStyle/>
          <a:p>
            <a:r>
              <a:rPr lang="en-US" dirty="0"/>
              <a:t>Ultrasonic Wiring</a:t>
            </a:r>
          </a:p>
        </p:txBody>
      </p:sp>
      <p:pic>
        <p:nvPicPr>
          <p:cNvPr id="5" name="Picture 4">
            <a:extLst>
              <a:ext uri="{FF2B5EF4-FFF2-40B4-BE49-F238E27FC236}">
                <a16:creationId xmlns:a16="http://schemas.microsoft.com/office/drawing/2014/main" id="{6ECD9837-9CF2-6C1B-4CF5-0A2C488ADA43}"/>
              </a:ext>
            </a:extLst>
          </p:cNvPr>
          <p:cNvPicPr>
            <a:picLocks noChangeAspect="1"/>
          </p:cNvPicPr>
          <p:nvPr/>
        </p:nvPicPr>
        <p:blipFill>
          <a:blip r:embed="rId2"/>
          <a:stretch>
            <a:fillRect/>
          </a:stretch>
        </p:blipFill>
        <p:spPr>
          <a:xfrm>
            <a:off x="3496178" y="1481450"/>
            <a:ext cx="8086222" cy="4232405"/>
          </a:xfrm>
          <a:prstGeom prst="rect">
            <a:avLst/>
          </a:prstGeom>
        </p:spPr>
      </p:pic>
      <p:sp>
        <p:nvSpPr>
          <p:cNvPr id="6" name="TextBox 5">
            <a:extLst>
              <a:ext uri="{FF2B5EF4-FFF2-40B4-BE49-F238E27FC236}">
                <a16:creationId xmlns:a16="http://schemas.microsoft.com/office/drawing/2014/main" id="{B5EBF93C-97BE-2B56-2511-110F7ADA1F49}"/>
              </a:ext>
            </a:extLst>
          </p:cNvPr>
          <p:cNvSpPr txBox="1"/>
          <p:nvPr/>
        </p:nvSpPr>
        <p:spPr>
          <a:xfrm>
            <a:off x="391886" y="2140630"/>
            <a:ext cx="4210558"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dirty="0"/>
              <a:t>GND </a:t>
            </a:r>
            <a:r>
              <a:rPr lang="en-US" sz="2400" b="1" dirty="0">
                <a:sym typeface="Wingdings" panose="05000000000000000000" pitchFamily="2" charset="2"/>
              </a:rPr>
              <a:t> Ground</a:t>
            </a:r>
          </a:p>
          <a:p>
            <a:pPr marL="285750" indent="-285750">
              <a:buFont typeface="Arial" panose="020B0604020202020204" pitchFamily="34" charset="0"/>
              <a:buChar char="•"/>
            </a:pPr>
            <a:r>
              <a:rPr lang="en-US" sz="2400" b="1" dirty="0">
                <a:solidFill>
                  <a:srgbClr val="FF0000"/>
                </a:solidFill>
                <a:sym typeface="Wingdings" panose="05000000000000000000" pitchFamily="2" charset="2"/>
              </a:rPr>
              <a:t>VCC  +5V</a:t>
            </a:r>
          </a:p>
          <a:p>
            <a:pPr marL="285750" indent="-285750">
              <a:buFont typeface="Arial" panose="020B0604020202020204" pitchFamily="34" charset="0"/>
              <a:buChar char="•"/>
            </a:pPr>
            <a:r>
              <a:rPr lang="en-US" sz="2400" b="1" dirty="0">
                <a:solidFill>
                  <a:srgbClr val="FFC000"/>
                </a:solidFill>
                <a:sym typeface="Wingdings" panose="05000000000000000000" pitchFamily="2" charset="2"/>
              </a:rPr>
              <a:t>Trig  13</a:t>
            </a:r>
          </a:p>
          <a:p>
            <a:pPr marL="285750" indent="-285750">
              <a:buFont typeface="Arial" panose="020B0604020202020204" pitchFamily="34" charset="0"/>
              <a:buChar char="•"/>
            </a:pPr>
            <a:r>
              <a:rPr lang="en-US" sz="2400" b="1" dirty="0">
                <a:solidFill>
                  <a:srgbClr val="00B050"/>
                </a:solidFill>
                <a:sym typeface="Wingdings" panose="05000000000000000000" pitchFamily="2" charset="2"/>
              </a:rPr>
              <a:t>Echo  12</a:t>
            </a:r>
            <a:endParaRPr lang="en-US" sz="2400" b="1" dirty="0">
              <a:solidFill>
                <a:srgbClr val="00B050"/>
              </a:solidFill>
            </a:endParaRPr>
          </a:p>
        </p:txBody>
      </p:sp>
    </p:spTree>
    <p:extLst>
      <p:ext uri="{BB962C8B-B14F-4D97-AF65-F5344CB8AC3E}">
        <p14:creationId xmlns:p14="http://schemas.microsoft.com/office/powerpoint/2010/main" val="2713771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1193D-2BBC-4DF2-B8BB-BD42CDEDCF5B}"/>
              </a:ext>
            </a:extLst>
          </p:cNvPr>
          <p:cNvSpPr>
            <a:spLocks noGrp="1"/>
          </p:cNvSpPr>
          <p:nvPr>
            <p:ph type="title"/>
          </p:nvPr>
        </p:nvSpPr>
        <p:spPr>
          <a:xfrm>
            <a:off x="609600" y="274638"/>
            <a:ext cx="10972800" cy="1143000"/>
          </a:xfrm>
        </p:spPr>
        <p:txBody>
          <a:bodyPr anchor="ctr">
            <a:normAutofit/>
          </a:bodyPr>
          <a:lstStyle/>
          <a:p>
            <a:r>
              <a:rPr lang="en-US" dirty="0"/>
              <a:t>Installing Libraries</a:t>
            </a:r>
          </a:p>
        </p:txBody>
      </p:sp>
      <p:sp>
        <p:nvSpPr>
          <p:cNvPr id="10" name="Content Placeholder 3">
            <a:extLst>
              <a:ext uri="{FF2B5EF4-FFF2-40B4-BE49-F238E27FC236}">
                <a16:creationId xmlns:a16="http://schemas.microsoft.com/office/drawing/2014/main" id="{B1FD17E4-72CF-A91F-47C3-4090F75181F5}"/>
              </a:ext>
            </a:extLst>
          </p:cNvPr>
          <p:cNvSpPr>
            <a:spLocks noGrp="1"/>
          </p:cNvSpPr>
          <p:nvPr>
            <p:ph sz="half" idx="2"/>
          </p:nvPr>
        </p:nvSpPr>
        <p:spPr>
          <a:xfrm>
            <a:off x="6197600" y="1600201"/>
            <a:ext cx="5384800" cy="4525963"/>
          </a:xfrm>
        </p:spPr>
        <p:txBody>
          <a:bodyPr/>
          <a:lstStyle/>
          <a:p>
            <a:r>
              <a:rPr lang="en-US" dirty="0"/>
              <a:t>We need to install a library to use the motor shield</a:t>
            </a:r>
          </a:p>
          <a:p>
            <a:r>
              <a:rPr lang="en-US" dirty="0"/>
              <a:t>Click on ‘Tools’ at the top left</a:t>
            </a:r>
          </a:p>
          <a:p>
            <a:r>
              <a:rPr lang="en-US" dirty="0"/>
              <a:t>Locate ‘Manage Libraries’ and click on it</a:t>
            </a:r>
          </a:p>
          <a:p>
            <a:r>
              <a:rPr lang="en-US" dirty="0"/>
              <a:t>Search for ‘Adafruit Motor Shield V2 Library’ and install this library</a:t>
            </a:r>
          </a:p>
        </p:txBody>
      </p:sp>
      <p:pic>
        <p:nvPicPr>
          <p:cNvPr id="14" name="Picture 13">
            <a:extLst>
              <a:ext uri="{FF2B5EF4-FFF2-40B4-BE49-F238E27FC236}">
                <a16:creationId xmlns:a16="http://schemas.microsoft.com/office/drawing/2014/main" id="{BDDFBBEA-1D65-DD52-39FF-391922453EC0}"/>
              </a:ext>
            </a:extLst>
          </p:cNvPr>
          <p:cNvPicPr>
            <a:picLocks noChangeAspect="1"/>
          </p:cNvPicPr>
          <p:nvPr/>
        </p:nvPicPr>
        <p:blipFill>
          <a:blip r:embed="rId2"/>
          <a:stretch>
            <a:fillRect/>
          </a:stretch>
        </p:blipFill>
        <p:spPr>
          <a:xfrm>
            <a:off x="137072" y="1109846"/>
            <a:ext cx="4130127" cy="4638308"/>
          </a:xfrm>
          <a:prstGeom prst="rect">
            <a:avLst/>
          </a:prstGeom>
        </p:spPr>
      </p:pic>
      <p:cxnSp>
        <p:nvCxnSpPr>
          <p:cNvPr id="16" name="Straight Arrow Connector 15">
            <a:extLst>
              <a:ext uri="{FF2B5EF4-FFF2-40B4-BE49-F238E27FC236}">
                <a16:creationId xmlns:a16="http://schemas.microsoft.com/office/drawing/2014/main" id="{B7C191B1-7945-3AAB-BF0F-2F7946C43D89}"/>
              </a:ext>
            </a:extLst>
          </p:cNvPr>
          <p:cNvCxnSpPr>
            <a:cxnSpLocks/>
          </p:cNvCxnSpPr>
          <p:nvPr/>
        </p:nvCxnSpPr>
        <p:spPr>
          <a:xfrm flipH="1" flipV="1">
            <a:off x="2238375" y="2148071"/>
            <a:ext cx="762000" cy="14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0075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9BC7-74EE-E604-B735-79461CAF73BF}"/>
              </a:ext>
            </a:extLst>
          </p:cNvPr>
          <p:cNvSpPr>
            <a:spLocks noGrp="1"/>
          </p:cNvSpPr>
          <p:nvPr>
            <p:ph type="title"/>
          </p:nvPr>
        </p:nvSpPr>
        <p:spPr/>
        <p:txBody>
          <a:bodyPr/>
          <a:lstStyle/>
          <a:p>
            <a:r>
              <a:rPr lang="en-US" dirty="0"/>
              <a:t>Completing the Code</a:t>
            </a:r>
          </a:p>
        </p:txBody>
      </p:sp>
      <p:pic>
        <p:nvPicPr>
          <p:cNvPr id="6" name="Picture 5">
            <a:extLst>
              <a:ext uri="{FF2B5EF4-FFF2-40B4-BE49-F238E27FC236}">
                <a16:creationId xmlns:a16="http://schemas.microsoft.com/office/drawing/2014/main" id="{41022C5F-E69C-D3D5-C976-C8ED4AD645BB}"/>
              </a:ext>
            </a:extLst>
          </p:cNvPr>
          <p:cNvPicPr>
            <a:picLocks noChangeAspect="1"/>
          </p:cNvPicPr>
          <p:nvPr/>
        </p:nvPicPr>
        <p:blipFill>
          <a:blip r:embed="rId2"/>
          <a:stretch>
            <a:fillRect/>
          </a:stretch>
        </p:blipFill>
        <p:spPr>
          <a:xfrm>
            <a:off x="1910369" y="1280425"/>
            <a:ext cx="8371262" cy="4297149"/>
          </a:xfrm>
          <a:prstGeom prst="rect">
            <a:avLst/>
          </a:prstGeom>
        </p:spPr>
      </p:pic>
      <p:sp>
        <p:nvSpPr>
          <p:cNvPr id="7" name="Arrow: Left 6">
            <a:extLst>
              <a:ext uri="{FF2B5EF4-FFF2-40B4-BE49-F238E27FC236}">
                <a16:creationId xmlns:a16="http://schemas.microsoft.com/office/drawing/2014/main" id="{7BE7A328-43BE-D01E-76DE-05B0C9B50495}"/>
              </a:ext>
            </a:extLst>
          </p:cNvPr>
          <p:cNvSpPr/>
          <p:nvPr/>
        </p:nvSpPr>
        <p:spPr>
          <a:xfrm>
            <a:off x="6469411" y="2169889"/>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4A2CAB64-C422-AF05-50EC-4C941208E8E5}"/>
              </a:ext>
            </a:extLst>
          </p:cNvPr>
          <p:cNvSpPr/>
          <p:nvPr/>
        </p:nvSpPr>
        <p:spPr>
          <a:xfrm>
            <a:off x="9337750" y="2751780"/>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blue and white symbol&#10;&#10;Description automatically generated">
            <a:extLst>
              <a:ext uri="{FF2B5EF4-FFF2-40B4-BE49-F238E27FC236}">
                <a16:creationId xmlns:a16="http://schemas.microsoft.com/office/drawing/2014/main" id="{3372F600-8A7B-252E-5AEF-B32DCF90F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72925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862B-39F1-4AD3-3F02-53325F47CD40}"/>
              </a:ext>
            </a:extLst>
          </p:cNvPr>
          <p:cNvSpPr>
            <a:spLocks noGrp="1"/>
          </p:cNvSpPr>
          <p:nvPr>
            <p:ph type="title"/>
          </p:nvPr>
        </p:nvSpPr>
        <p:spPr/>
        <p:txBody>
          <a:bodyPr/>
          <a:lstStyle/>
          <a:p>
            <a:r>
              <a:rPr lang="en-US" dirty="0"/>
              <a:t>Completing the Code</a:t>
            </a:r>
          </a:p>
        </p:txBody>
      </p:sp>
      <p:pic>
        <p:nvPicPr>
          <p:cNvPr id="5" name="Picture 4">
            <a:extLst>
              <a:ext uri="{FF2B5EF4-FFF2-40B4-BE49-F238E27FC236}">
                <a16:creationId xmlns:a16="http://schemas.microsoft.com/office/drawing/2014/main" id="{E4287D30-935C-3B86-7BD9-3DEC35F22273}"/>
              </a:ext>
            </a:extLst>
          </p:cNvPr>
          <p:cNvPicPr>
            <a:picLocks noChangeAspect="1"/>
          </p:cNvPicPr>
          <p:nvPr/>
        </p:nvPicPr>
        <p:blipFill>
          <a:blip r:embed="rId2"/>
          <a:stretch>
            <a:fillRect/>
          </a:stretch>
        </p:blipFill>
        <p:spPr>
          <a:xfrm>
            <a:off x="1971358" y="1599847"/>
            <a:ext cx="8249283" cy="3015695"/>
          </a:xfrm>
          <a:prstGeom prst="rect">
            <a:avLst/>
          </a:prstGeom>
        </p:spPr>
      </p:pic>
      <p:sp>
        <p:nvSpPr>
          <p:cNvPr id="6" name="Arrow: Left 5">
            <a:extLst>
              <a:ext uri="{FF2B5EF4-FFF2-40B4-BE49-F238E27FC236}">
                <a16:creationId xmlns:a16="http://schemas.microsoft.com/office/drawing/2014/main" id="{F631AF40-95B0-83E5-67E1-FAD1E8EDDE58}"/>
              </a:ext>
            </a:extLst>
          </p:cNvPr>
          <p:cNvSpPr/>
          <p:nvPr/>
        </p:nvSpPr>
        <p:spPr>
          <a:xfrm>
            <a:off x="5134097" y="2184403"/>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6739A54A-71AF-F976-32EE-487B3BDAFA58}"/>
              </a:ext>
            </a:extLst>
          </p:cNvPr>
          <p:cNvSpPr/>
          <p:nvPr/>
        </p:nvSpPr>
        <p:spPr>
          <a:xfrm>
            <a:off x="7224155" y="2506554"/>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blue and white symbol&#10;&#10;Description automatically generated">
            <a:extLst>
              <a:ext uri="{FF2B5EF4-FFF2-40B4-BE49-F238E27FC236}">
                <a16:creationId xmlns:a16="http://schemas.microsoft.com/office/drawing/2014/main" id="{3D8F5204-6B84-6250-90C0-963B9ECD9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364958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5AA1-B3BC-5318-D2F0-90A82C5BE9AC}"/>
              </a:ext>
            </a:extLst>
          </p:cNvPr>
          <p:cNvSpPr>
            <a:spLocks noGrp="1"/>
          </p:cNvSpPr>
          <p:nvPr>
            <p:ph type="title"/>
          </p:nvPr>
        </p:nvSpPr>
        <p:spPr/>
        <p:txBody>
          <a:bodyPr/>
          <a:lstStyle/>
          <a:p>
            <a:r>
              <a:rPr lang="en-US" dirty="0"/>
              <a:t>Completing the Code</a:t>
            </a:r>
          </a:p>
        </p:txBody>
      </p:sp>
      <p:pic>
        <p:nvPicPr>
          <p:cNvPr id="5" name="Picture 4">
            <a:extLst>
              <a:ext uri="{FF2B5EF4-FFF2-40B4-BE49-F238E27FC236}">
                <a16:creationId xmlns:a16="http://schemas.microsoft.com/office/drawing/2014/main" id="{B1AADD17-8239-A417-1BAF-9918C1B41098}"/>
              </a:ext>
            </a:extLst>
          </p:cNvPr>
          <p:cNvPicPr>
            <a:picLocks noChangeAspect="1"/>
          </p:cNvPicPr>
          <p:nvPr/>
        </p:nvPicPr>
        <p:blipFill>
          <a:blip r:embed="rId2"/>
          <a:stretch>
            <a:fillRect/>
          </a:stretch>
        </p:blipFill>
        <p:spPr>
          <a:xfrm>
            <a:off x="1952244" y="1546590"/>
            <a:ext cx="8864259" cy="3764819"/>
          </a:xfrm>
          <a:prstGeom prst="rect">
            <a:avLst/>
          </a:prstGeom>
        </p:spPr>
      </p:pic>
      <p:sp>
        <p:nvSpPr>
          <p:cNvPr id="6" name="Arrow: Left 5">
            <a:extLst>
              <a:ext uri="{FF2B5EF4-FFF2-40B4-BE49-F238E27FC236}">
                <a16:creationId xmlns:a16="http://schemas.microsoft.com/office/drawing/2014/main" id="{8A0FAF66-88F8-094E-47AB-BEB8D6F3C3A4}"/>
              </a:ext>
            </a:extLst>
          </p:cNvPr>
          <p:cNvSpPr/>
          <p:nvPr/>
        </p:nvSpPr>
        <p:spPr>
          <a:xfrm>
            <a:off x="7035468" y="3764340"/>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EFB498CC-2D6F-BA08-8E09-AE4EAF8F92D4}"/>
              </a:ext>
            </a:extLst>
          </p:cNvPr>
          <p:cNvSpPr/>
          <p:nvPr/>
        </p:nvSpPr>
        <p:spPr>
          <a:xfrm>
            <a:off x="7202384" y="3362264"/>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4AB86E46-6A7B-A662-CE52-0196C2B93688}"/>
              </a:ext>
            </a:extLst>
          </p:cNvPr>
          <p:cNvSpPr/>
          <p:nvPr/>
        </p:nvSpPr>
        <p:spPr>
          <a:xfrm>
            <a:off x="6384373" y="4512591"/>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blue and white symbol&#10;&#10;Description automatically generated">
            <a:extLst>
              <a:ext uri="{FF2B5EF4-FFF2-40B4-BE49-F238E27FC236}">
                <a16:creationId xmlns:a16="http://schemas.microsoft.com/office/drawing/2014/main" id="{9DA133F7-ABB7-E2A4-1763-03DA42B90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1318333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A443-2625-9E36-4F72-4DBA3C5EC299}"/>
              </a:ext>
            </a:extLst>
          </p:cNvPr>
          <p:cNvSpPr>
            <a:spLocks noGrp="1"/>
          </p:cNvSpPr>
          <p:nvPr>
            <p:ph type="title"/>
          </p:nvPr>
        </p:nvSpPr>
        <p:spPr/>
        <p:txBody>
          <a:bodyPr/>
          <a:lstStyle/>
          <a:p>
            <a:r>
              <a:rPr lang="en-US" dirty="0"/>
              <a:t>Completing the Code</a:t>
            </a:r>
          </a:p>
        </p:txBody>
      </p:sp>
      <p:pic>
        <p:nvPicPr>
          <p:cNvPr id="5" name="Content Placeholder 4">
            <a:extLst>
              <a:ext uri="{FF2B5EF4-FFF2-40B4-BE49-F238E27FC236}">
                <a16:creationId xmlns:a16="http://schemas.microsoft.com/office/drawing/2014/main" id="{F10C5A73-7986-D335-1020-61A3836231E6}"/>
              </a:ext>
            </a:extLst>
          </p:cNvPr>
          <p:cNvPicPr>
            <a:picLocks noGrp="1" noChangeAspect="1"/>
          </p:cNvPicPr>
          <p:nvPr>
            <p:ph idx="1"/>
          </p:nvPr>
        </p:nvPicPr>
        <p:blipFill>
          <a:blip r:embed="rId2"/>
          <a:stretch>
            <a:fillRect/>
          </a:stretch>
        </p:blipFill>
        <p:spPr>
          <a:xfrm>
            <a:off x="2065021" y="1323265"/>
            <a:ext cx="8061957" cy="4211469"/>
          </a:xfrm>
        </p:spPr>
      </p:pic>
      <p:sp>
        <p:nvSpPr>
          <p:cNvPr id="6" name="Arrow: Left 5">
            <a:extLst>
              <a:ext uri="{FF2B5EF4-FFF2-40B4-BE49-F238E27FC236}">
                <a16:creationId xmlns:a16="http://schemas.microsoft.com/office/drawing/2014/main" id="{E22B70F4-21CC-C085-3A8D-298F0E041172}"/>
              </a:ext>
            </a:extLst>
          </p:cNvPr>
          <p:cNvSpPr/>
          <p:nvPr/>
        </p:nvSpPr>
        <p:spPr>
          <a:xfrm>
            <a:off x="8735686" y="5235775"/>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52C588E6-3CCD-938F-0F77-BFB98DC06F8E}"/>
              </a:ext>
            </a:extLst>
          </p:cNvPr>
          <p:cNvSpPr/>
          <p:nvPr/>
        </p:nvSpPr>
        <p:spPr>
          <a:xfrm>
            <a:off x="6327374" y="3242315"/>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043C1316-A99F-1A26-E7BA-0B131D091872}"/>
              </a:ext>
            </a:extLst>
          </p:cNvPr>
          <p:cNvSpPr/>
          <p:nvPr/>
        </p:nvSpPr>
        <p:spPr>
          <a:xfrm>
            <a:off x="6195688" y="2102056"/>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blue and white symbol&#10;&#10;Description automatically generated">
            <a:extLst>
              <a:ext uri="{FF2B5EF4-FFF2-40B4-BE49-F238E27FC236}">
                <a16:creationId xmlns:a16="http://schemas.microsoft.com/office/drawing/2014/main" id="{A3513A71-C42D-0C4F-67C4-A75A96720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77214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8D6C-70B2-C577-A141-25F5A2979A08}"/>
              </a:ext>
            </a:extLst>
          </p:cNvPr>
          <p:cNvSpPr>
            <a:spLocks noGrp="1"/>
          </p:cNvSpPr>
          <p:nvPr>
            <p:ph type="title"/>
          </p:nvPr>
        </p:nvSpPr>
        <p:spPr/>
        <p:txBody>
          <a:bodyPr>
            <a:normAutofit/>
          </a:bodyPr>
          <a:lstStyle/>
          <a:p>
            <a:r>
              <a:rPr lang="en-US" dirty="0"/>
              <a:t>Completing the Code</a:t>
            </a:r>
          </a:p>
        </p:txBody>
      </p:sp>
      <p:pic>
        <p:nvPicPr>
          <p:cNvPr id="5" name="Content Placeholder 4">
            <a:extLst>
              <a:ext uri="{FF2B5EF4-FFF2-40B4-BE49-F238E27FC236}">
                <a16:creationId xmlns:a16="http://schemas.microsoft.com/office/drawing/2014/main" id="{9F3A407E-36DC-7960-20FC-C6B2E8AF3C8B}"/>
              </a:ext>
            </a:extLst>
          </p:cNvPr>
          <p:cNvPicPr>
            <a:picLocks noGrp="1" noChangeAspect="1"/>
          </p:cNvPicPr>
          <p:nvPr>
            <p:ph idx="1"/>
          </p:nvPr>
        </p:nvPicPr>
        <p:blipFill>
          <a:blip r:embed="rId2"/>
          <a:stretch>
            <a:fillRect/>
          </a:stretch>
        </p:blipFill>
        <p:spPr>
          <a:xfrm>
            <a:off x="829071" y="1274038"/>
            <a:ext cx="10753329" cy="4309923"/>
          </a:xfrm>
        </p:spPr>
      </p:pic>
      <p:sp>
        <p:nvSpPr>
          <p:cNvPr id="6" name="Arrow: Left 5">
            <a:extLst>
              <a:ext uri="{FF2B5EF4-FFF2-40B4-BE49-F238E27FC236}">
                <a16:creationId xmlns:a16="http://schemas.microsoft.com/office/drawing/2014/main" id="{95C5C1AF-4087-10D3-6D4B-A375E8C7491C}"/>
              </a:ext>
            </a:extLst>
          </p:cNvPr>
          <p:cNvSpPr/>
          <p:nvPr/>
        </p:nvSpPr>
        <p:spPr>
          <a:xfrm>
            <a:off x="5680250" y="3092334"/>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B1B222F2-6F57-5DAA-E368-CAF932A97904}"/>
              </a:ext>
            </a:extLst>
          </p:cNvPr>
          <p:cNvSpPr/>
          <p:nvPr/>
        </p:nvSpPr>
        <p:spPr>
          <a:xfrm>
            <a:off x="3598688" y="4200258"/>
            <a:ext cx="1109025" cy="3366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blue and white symbol&#10;&#10;Description automatically generated">
            <a:extLst>
              <a:ext uri="{FF2B5EF4-FFF2-40B4-BE49-F238E27FC236}">
                <a16:creationId xmlns:a16="http://schemas.microsoft.com/office/drawing/2014/main" id="{D3892EAC-6ED2-9AA1-6D9C-74179DD00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3321136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6438-57EC-02F4-C4FC-80DB33325F01}"/>
              </a:ext>
            </a:extLst>
          </p:cNvPr>
          <p:cNvSpPr>
            <a:spLocks noGrp="1"/>
          </p:cNvSpPr>
          <p:nvPr>
            <p:ph type="title"/>
          </p:nvPr>
        </p:nvSpPr>
        <p:spPr>
          <a:xfrm>
            <a:off x="609600" y="494429"/>
            <a:ext cx="10972800" cy="1143000"/>
          </a:xfrm>
        </p:spPr>
        <p:txBody>
          <a:bodyPr/>
          <a:lstStyle/>
          <a:p>
            <a:r>
              <a:rPr lang="en-US" dirty="0"/>
              <a:t>Completing the Code</a:t>
            </a:r>
          </a:p>
        </p:txBody>
      </p:sp>
      <p:pic>
        <p:nvPicPr>
          <p:cNvPr id="5" name="Content Placeholder 4">
            <a:extLst>
              <a:ext uri="{FF2B5EF4-FFF2-40B4-BE49-F238E27FC236}">
                <a16:creationId xmlns:a16="http://schemas.microsoft.com/office/drawing/2014/main" id="{ABA1B3D8-8982-7066-14C2-E13467097324}"/>
              </a:ext>
            </a:extLst>
          </p:cNvPr>
          <p:cNvPicPr>
            <a:picLocks noGrp="1" noChangeAspect="1"/>
          </p:cNvPicPr>
          <p:nvPr>
            <p:ph idx="1"/>
          </p:nvPr>
        </p:nvPicPr>
        <p:blipFill>
          <a:blip r:embed="rId2"/>
          <a:stretch>
            <a:fillRect/>
          </a:stretch>
        </p:blipFill>
        <p:spPr>
          <a:xfrm>
            <a:off x="2119086" y="1314889"/>
            <a:ext cx="7178634" cy="4483743"/>
          </a:xfrm>
        </p:spPr>
      </p:pic>
      <p:sp>
        <p:nvSpPr>
          <p:cNvPr id="6" name="TextBox 5">
            <a:extLst>
              <a:ext uri="{FF2B5EF4-FFF2-40B4-BE49-F238E27FC236}">
                <a16:creationId xmlns:a16="http://schemas.microsoft.com/office/drawing/2014/main" id="{F51D1BE0-D0AD-18BB-F7DB-5CA5EDB1D0A3}"/>
              </a:ext>
            </a:extLst>
          </p:cNvPr>
          <p:cNvSpPr txBox="1"/>
          <p:nvPr/>
        </p:nvSpPr>
        <p:spPr>
          <a:xfrm>
            <a:off x="8925738" y="1788535"/>
            <a:ext cx="2714171" cy="830997"/>
          </a:xfrm>
          <a:prstGeom prst="rect">
            <a:avLst/>
          </a:prstGeom>
          <a:noFill/>
        </p:spPr>
        <p:txBody>
          <a:bodyPr wrap="square" rtlCol="0">
            <a:spAutoFit/>
          </a:bodyPr>
          <a:lstStyle/>
          <a:p>
            <a:r>
              <a:rPr lang="en-US" sz="2400" dirty="0">
                <a:solidFill>
                  <a:srgbClr val="FF0000"/>
                </a:solidFill>
              </a:rPr>
              <a:t>This code is already filled in for you </a:t>
            </a:r>
          </a:p>
        </p:txBody>
      </p:sp>
      <p:pic>
        <p:nvPicPr>
          <p:cNvPr id="3" name="Picture 2" descr="A blue and white symbol&#10;&#10;Description automatically generated">
            <a:extLst>
              <a:ext uri="{FF2B5EF4-FFF2-40B4-BE49-F238E27FC236}">
                <a16:creationId xmlns:a16="http://schemas.microsoft.com/office/drawing/2014/main" id="{93A8CDC7-9E27-CDD9-5756-3AC7917DB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
        <p:nvSpPr>
          <p:cNvPr id="4" name="TextBox 3">
            <a:extLst>
              <a:ext uri="{FF2B5EF4-FFF2-40B4-BE49-F238E27FC236}">
                <a16:creationId xmlns:a16="http://schemas.microsoft.com/office/drawing/2014/main" id="{10C14C1A-62F5-118D-488F-6E1298A9E152}"/>
              </a:ext>
            </a:extLst>
          </p:cNvPr>
          <p:cNvSpPr txBox="1"/>
          <p:nvPr/>
        </p:nvSpPr>
        <p:spPr>
          <a:xfrm>
            <a:off x="8738558" y="3893009"/>
            <a:ext cx="2901351" cy="1200329"/>
          </a:xfrm>
          <a:prstGeom prst="rect">
            <a:avLst/>
          </a:prstGeom>
          <a:noFill/>
        </p:spPr>
        <p:txBody>
          <a:bodyPr wrap="square" rtlCol="0">
            <a:spAutoFit/>
          </a:bodyPr>
          <a:lstStyle/>
          <a:p>
            <a:r>
              <a:rPr lang="en-US" dirty="0"/>
              <a:t>Note: If you need to reverse the direction of any motor change “FORWARD” to “BACKWARD”</a:t>
            </a:r>
          </a:p>
        </p:txBody>
      </p:sp>
    </p:spTree>
    <p:extLst>
      <p:ext uri="{BB962C8B-B14F-4D97-AF65-F5344CB8AC3E}">
        <p14:creationId xmlns:p14="http://schemas.microsoft.com/office/powerpoint/2010/main" val="1564891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3B2F-E9B1-3B62-0601-B05E3E0D82C8}"/>
              </a:ext>
            </a:extLst>
          </p:cNvPr>
          <p:cNvSpPr>
            <a:spLocks noGrp="1"/>
          </p:cNvSpPr>
          <p:nvPr>
            <p:ph type="title"/>
          </p:nvPr>
        </p:nvSpPr>
        <p:spPr>
          <a:xfrm>
            <a:off x="609600" y="274638"/>
            <a:ext cx="10972800" cy="1143000"/>
          </a:xfrm>
        </p:spPr>
        <p:txBody>
          <a:bodyPr anchor="ctr">
            <a:normAutofit/>
          </a:bodyPr>
          <a:lstStyle/>
          <a:p>
            <a:r>
              <a:rPr lang="en-US" dirty="0"/>
              <a:t>Goals</a:t>
            </a:r>
          </a:p>
        </p:txBody>
      </p:sp>
      <p:sp>
        <p:nvSpPr>
          <p:cNvPr id="3" name="Content Placeholder 2">
            <a:extLst>
              <a:ext uri="{FF2B5EF4-FFF2-40B4-BE49-F238E27FC236}">
                <a16:creationId xmlns:a16="http://schemas.microsoft.com/office/drawing/2014/main" id="{FF069B42-2ED1-4F95-95AF-5DDA2B0F8DAF}"/>
              </a:ext>
            </a:extLst>
          </p:cNvPr>
          <p:cNvSpPr>
            <a:spLocks noGrp="1"/>
          </p:cNvSpPr>
          <p:nvPr>
            <p:ph sz="half" idx="1"/>
          </p:nvPr>
        </p:nvSpPr>
        <p:spPr>
          <a:xfrm>
            <a:off x="609600" y="1600201"/>
            <a:ext cx="5384800" cy="4525963"/>
          </a:xfrm>
        </p:spPr>
        <p:txBody>
          <a:bodyPr>
            <a:normAutofit/>
          </a:bodyPr>
          <a:lstStyle/>
          <a:p>
            <a:r>
              <a:rPr lang="en-US" dirty="0"/>
              <a:t>To control the mobile platform with a Motor Shield.</a:t>
            </a:r>
          </a:p>
          <a:p>
            <a:r>
              <a:rPr lang="en-US" dirty="0"/>
              <a:t>Use an ultrasonic sensor to alter the speed of the platform, like an adaptive cruise control system.</a:t>
            </a:r>
          </a:p>
          <a:p>
            <a:pPr marL="0" indent="0">
              <a:buNone/>
            </a:pPr>
            <a:endParaRPr lang="en-US" dirty="0"/>
          </a:p>
        </p:txBody>
      </p:sp>
      <p:pic>
        <p:nvPicPr>
          <p:cNvPr id="4" name="Picture 4" descr="See the source image">
            <a:extLst>
              <a:ext uri="{FF2B5EF4-FFF2-40B4-BE49-F238E27FC236}">
                <a16:creationId xmlns:a16="http://schemas.microsoft.com/office/drawing/2014/main" id="{2878A20E-F454-7E67-3247-CA2E7DAB5E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3" r="7968" b="3"/>
          <a:stretch/>
        </p:blipFill>
        <p:spPr bwMode="auto">
          <a:xfrm>
            <a:off x="6197600" y="1166018"/>
            <a:ext cx="5384800" cy="4525963"/>
          </a:xfrm>
          <a:prstGeom prst="rect">
            <a:avLst/>
          </a:prstGeom>
          <a:solidFill>
            <a:srgbClr val="FFFFFF"/>
          </a:solidFill>
        </p:spPr>
      </p:pic>
      <p:pic>
        <p:nvPicPr>
          <p:cNvPr id="5" name="Picture 4" descr="A blue and white symbol&#10;&#10;Description automatically generated">
            <a:extLst>
              <a:ext uri="{FF2B5EF4-FFF2-40B4-BE49-F238E27FC236}">
                <a16:creationId xmlns:a16="http://schemas.microsoft.com/office/drawing/2014/main" id="{CBA4C171-0D03-49E1-915B-8674690DB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555579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586F-48AD-5395-E957-7D08DB880D58}"/>
              </a:ext>
            </a:extLst>
          </p:cNvPr>
          <p:cNvSpPr>
            <a:spLocks noGrp="1"/>
          </p:cNvSpPr>
          <p:nvPr>
            <p:ph type="title"/>
          </p:nvPr>
        </p:nvSpPr>
        <p:spPr>
          <a:xfrm>
            <a:off x="609600" y="274638"/>
            <a:ext cx="10972800" cy="1143000"/>
          </a:xfrm>
        </p:spPr>
        <p:txBody>
          <a:bodyPr anchor="ctr">
            <a:normAutofit/>
          </a:bodyPr>
          <a:lstStyle/>
          <a:p>
            <a:r>
              <a:rPr lang="en-US" dirty="0"/>
              <a:t>What is Cruise Control?</a:t>
            </a:r>
          </a:p>
        </p:txBody>
      </p:sp>
      <p:sp>
        <p:nvSpPr>
          <p:cNvPr id="9" name="Content Placeholder 2">
            <a:extLst>
              <a:ext uri="{FF2B5EF4-FFF2-40B4-BE49-F238E27FC236}">
                <a16:creationId xmlns:a16="http://schemas.microsoft.com/office/drawing/2014/main" id="{F4E1F7F1-43DD-ED7D-0964-EFF27EA6BF1F}"/>
              </a:ext>
            </a:extLst>
          </p:cNvPr>
          <p:cNvSpPr>
            <a:spLocks noGrp="1"/>
          </p:cNvSpPr>
          <p:nvPr>
            <p:ph sz="half" idx="1"/>
          </p:nvPr>
        </p:nvSpPr>
        <p:spPr>
          <a:xfrm>
            <a:off x="609600" y="1600201"/>
            <a:ext cx="5384800" cy="4525963"/>
          </a:xfrm>
        </p:spPr>
        <p:txBody>
          <a:bodyPr>
            <a:normAutofit/>
          </a:bodyPr>
          <a:lstStyle/>
          <a:p>
            <a:r>
              <a:rPr lang="en-US" dirty="0"/>
              <a:t>Cruise control maintains the vehicle at a certain speed no matter what its surroundings are</a:t>
            </a:r>
          </a:p>
          <a:p>
            <a:r>
              <a:rPr lang="en-US" dirty="0"/>
              <a:t>The driver is responsible for shutting off the cruise control or changing the speed it is set at </a:t>
            </a:r>
          </a:p>
          <a:p>
            <a:r>
              <a:rPr lang="en-US" dirty="0"/>
              <a:t>How can we make this cruise control safer and more convenient for drivers?</a:t>
            </a:r>
          </a:p>
        </p:txBody>
      </p:sp>
      <p:pic>
        <p:nvPicPr>
          <p:cNvPr id="1026" name="Picture 2" descr="What is Cruise Control? A Comprehensive Guide | Driving">
            <a:extLst>
              <a:ext uri="{FF2B5EF4-FFF2-40B4-BE49-F238E27FC236}">
                <a16:creationId xmlns:a16="http://schemas.microsoft.com/office/drawing/2014/main" id="{AE44BFF1-36A6-66EF-1071-00A913E3D1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97600" y="2022462"/>
            <a:ext cx="5384800" cy="3594354"/>
          </a:xfrm>
          <a:prstGeom prst="rect">
            <a:avLst/>
          </a:prstGeom>
          <a:solidFill>
            <a:srgbClr val="FFFFFF"/>
          </a:solidFill>
        </p:spPr>
      </p:pic>
    </p:spTree>
    <p:extLst>
      <p:ext uri="{BB962C8B-B14F-4D97-AF65-F5344CB8AC3E}">
        <p14:creationId xmlns:p14="http://schemas.microsoft.com/office/powerpoint/2010/main" val="2717372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60A9-123D-0280-99E3-4E4D7B727BFB}"/>
              </a:ext>
            </a:extLst>
          </p:cNvPr>
          <p:cNvSpPr>
            <a:spLocks noGrp="1"/>
          </p:cNvSpPr>
          <p:nvPr>
            <p:ph type="title"/>
          </p:nvPr>
        </p:nvSpPr>
        <p:spPr>
          <a:xfrm>
            <a:off x="609600" y="274638"/>
            <a:ext cx="10972800" cy="1143000"/>
          </a:xfrm>
        </p:spPr>
        <p:txBody>
          <a:bodyPr anchor="ctr">
            <a:normAutofit/>
          </a:bodyPr>
          <a:lstStyle/>
          <a:p>
            <a:r>
              <a:rPr lang="en-US" dirty="0"/>
              <a:t>What is Adaptive Cruise Control?</a:t>
            </a:r>
          </a:p>
        </p:txBody>
      </p:sp>
      <p:pic>
        <p:nvPicPr>
          <p:cNvPr id="5" name="Picture 4">
            <a:extLst>
              <a:ext uri="{FF2B5EF4-FFF2-40B4-BE49-F238E27FC236}">
                <a16:creationId xmlns:a16="http://schemas.microsoft.com/office/drawing/2014/main" id="{968B0975-331D-55C6-B919-9AE8096012BC}"/>
              </a:ext>
            </a:extLst>
          </p:cNvPr>
          <p:cNvPicPr>
            <a:picLocks noChangeAspect="1"/>
          </p:cNvPicPr>
          <p:nvPr/>
        </p:nvPicPr>
        <p:blipFill rotWithShape="1">
          <a:blip r:embed="rId2"/>
          <a:srcRect l="33077" r="-2" b="-2"/>
          <a:stretch/>
        </p:blipFill>
        <p:spPr>
          <a:xfrm>
            <a:off x="609600" y="1166018"/>
            <a:ext cx="5384800" cy="4525963"/>
          </a:xfrm>
          <a:prstGeom prst="rect">
            <a:avLst/>
          </a:prstGeom>
          <a:noFill/>
        </p:spPr>
      </p:pic>
      <p:sp>
        <p:nvSpPr>
          <p:cNvPr id="9" name="Content Placeholder 2">
            <a:extLst>
              <a:ext uri="{FF2B5EF4-FFF2-40B4-BE49-F238E27FC236}">
                <a16:creationId xmlns:a16="http://schemas.microsoft.com/office/drawing/2014/main" id="{322925F3-5982-52E4-1F75-897B1DC2844A}"/>
              </a:ext>
            </a:extLst>
          </p:cNvPr>
          <p:cNvSpPr>
            <a:spLocks noGrp="1"/>
          </p:cNvSpPr>
          <p:nvPr>
            <p:ph sz="half" idx="2"/>
          </p:nvPr>
        </p:nvSpPr>
        <p:spPr>
          <a:xfrm>
            <a:off x="6197600" y="1600201"/>
            <a:ext cx="5384800" cy="4525963"/>
          </a:xfrm>
        </p:spPr>
        <p:txBody>
          <a:bodyPr>
            <a:normAutofit/>
          </a:bodyPr>
          <a:lstStyle/>
          <a:p>
            <a:r>
              <a:rPr lang="en-US" dirty="0"/>
              <a:t>Adaptive cruise control (ACC) is a system designed to help vehicles maintain a safe following distance and stay within the speed limit. This system adjusts a car's speed automatically.</a:t>
            </a:r>
          </a:p>
        </p:txBody>
      </p:sp>
      <p:pic>
        <p:nvPicPr>
          <p:cNvPr id="3" name="Picture 2" descr="A blue and white symbol&#10;&#10;Description automatically generated">
            <a:extLst>
              <a:ext uri="{FF2B5EF4-FFF2-40B4-BE49-F238E27FC236}">
                <a16:creationId xmlns:a16="http://schemas.microsoft.com/office/drawing/2014/main" id="{7AE7A007-297F-B336-A8F6-D1456EFA6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425635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5F362A2-EFF5-E0E6-D379-6AA67DA6742F}"/>
              </a:ext>
            </a:extLst>
          </p:cNvPr>
          <p:cNvSpPr>
            <a:spLocks noGrp="1"/>
          </p:cNvSpPr>
          <p:nvPr>
            <p:ph type="title"/>
          </p:nvPr>
        </p:nvSpPr>
        <p:spPr>
          <a:xfrm>
            <a:off x="609600" y="274638"/>
            <a:ext cx="10972800" cy="1143000"/>
          </a:xfrm>
        </p:spPr>
        <p:txBody>
          <a:bodyPr anchor="ctr">
            <a:normAutofit/>
          </a:bodyPr>
          <a:lstStyle/>
          <a:p>
            <a:r>
              <a:rPr lang="en-US" dirty="0"/>
              <a:t>Materials</a:t>
            </a:r>
          </a:p>
        </p:txBody>
      </p:sp>
      <p:sp>
        <p:nvSpPr>
          <p:cNvPr id="21" name="Content Placeholder 2">
            <a:extLst>
              <a:ext uri="{FF2B5EF4-FFF2-40B4-BE49-F238E27FC236}">
                <a16:creationId xmlns:a16="http://schemas.microsoft.com/office/drawing/2014/main" id="{4160E5EE-512B-BDE4-66F6-50CE295C4D2E}"/>
              </a:ext>
            </a:extLst>
          </p:cNvPr>
          <p:cNvSpPr>
            <a:spLocks noGrp="1"/>
          </p:cNvSpPr>
          <p:nvPr>
            <p:ph sz="half" idx="1"/>
          </p:nvPr>
        </p:nvSpPr>
        <p:spPr>
          <a:xfrm>
            <a:off x="609600" y="1600201"/>
            <a:ext cx="5384800" cy="4525963"/>
          </a:xfrm>
        </p:spPr>
        <p:txBody>
          <a:bodyPr/>
          <a:lstStyle/>
          <a:p>
            <a:r>
              <a:rPr lang="en-US" dirty="0"/>
              <a:t>Mobile Platform</a:t>
            </a:r>
          </a:p>
          <a:p>
            <a:r>
              <a:rPr lang="en-US" dirty="0"/>
              <a:t>Motor Shield v2.3</a:t>
            </a:r>
          </a:p>
          <a:p>
            <a:r>
              <a:rPr lang="en-US" dirty="0"/>
              <a:t>Arduino</a:t>
            </a:r>
          </a:p>
          <a:p>
            <a:r>
              <a:rPr lang="en-US" dirty="0"/>
              <a:t>Ultrasonic Sensor</a:t>
            </a:r>
          </a:p>
          <a:p>
            <a:r>
              <a:rPr lang="en-US" dirty="0"/>
              <a:t>AA Battery Pack</a:t>
            </a:r>
          </a:p>
          <a:p>
            <a:r>
              <a:rPr lang="en-US" dirty="0"/>
              <a:t>Small Breadboard</a:t>
            </a:r>
          </a:p>
          <a:p>
            <a:endParaRPr lang="en-US" dirty="0"/>
          </a:p>
          <a:p>
            <a:endParaRPr lang="en-US" dirty="0"/>
          </a:p>
        </p:txBody>
      </p:sp>
      <p:pic>
        <p:nvPicPr>
          <p:cNvPr id="10" name="Picture 9">
            <a:extLst>
              <a:ext uri="{FF2B5EF4-FFF2-40B4-BE49-F238E27FC236}">
                <a16:creationId xmlns:a16="http://schemas.microsoft.com/office/drawing/2014/main" id="{C5D95783-2E2F-207E-3BDD-273ADD8C0E8C}"/>
              </a:ext>
            </a:extLst>
          </p:cNvPr>
          <p:cNvPicPr>
            <a:picLocks noChangeAspect="1"/>
          </p:cNvPicPr>
          <p:nvPr/>
        </p:nvPicPr>
        <p:blipFill>
          <a:blip r:embed="rId2"/>
          <a:stretch>
            <a:fillRect/>
          </a:stretch>
        </p:blipFill>
        <p:spPr>
          <a:xfrm>
            <a:off x="6086274" y="1249689"/>
            <a:ext cx="2767379" cy="2179311"/>
          </a:xfrm>
          <a:prstGeom prst="rect">
            <a:avLst/>
          </a:prstGeom>
          <a:noFill/>
        </p:spPr>
      </p:pic>
      <p:pic>
        <p:nvPicPr>
          <p:cNvPr id="12" name="Picture 2" descr="See the source image">
            <a:extLst>
              <a:ext uri="{FF2B5EF4-FFF2-40B4-BE49-F238E27FC236}">
                <a16:creationId xmlns:a16="http://schemas.microsoft.com/office/drawing/2014/main" id="{A48786E2-7AF5-99E1-D0AD-E5FA2CC2A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3913" y="3595333"/>
            <a:ext cx="2307736" cy="23077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ee the source image">
            <a:extLst>
              <a:ext uri="{FF2B5EF4-FFF2-40B4-BE49-F238E27FC236}">
                <a16:creationId xmlns:a16="http://schemas.microsoft.com/office/drawing/2014/main" id="{9C447135-E328-064E-B1CA-EADF23D5C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253" y="1249689"/>
            <a:ext cx="2345644" cy="23456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150E9D5-3711-139E-D1E0-AD4FC49017E8}"/>
              </a:ext>
            </a:extLst>
          </p:cNvPr>
          <p:cNvPicPr>
            <a:picLocks noChangeAspect="1"/>
          </p:cNvPicPr>
          <p:nvPr/>
        </p:nvPicPr>
        <p:blipFill rotWithShape="1">
          <a:blip r:embed="rId5"/>
          <a:srcRect l="11016" r="21761" b="-2"/>
          <a:stretch/>
        </p:blipFill>
        <p:spPr>
          <a:xfrm>
            <a:off x="6096000" y="3429000"/>
            <a:ext cx="2767379" cy="2303011"/>
          </a:xfrm>
          <a:prstGeom prst="rect">
            <a:avLst/>
          </a:prstGeom>
          <a:noFill/>
        </p:spPr>
      </p:pic>
      <p:pic>
        <p:nvPicPr>
          <p:cNvPr id="2" name="Picture 1" descr="A blue and white symbol&#10;&#10;Description automatically generated">
            <a:extLst>
              <a:ext uri="{FF2B5EF4-FFF2-40B4-BE49-F238E27FC236}">
                <a16:creationId xmlns:a16="http://schemas.microsoft.com/office/drawing/2014/main" id="{51898027-A6F9-C0AD-12AB-1491A687B6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121405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0E42-A848-E73A-E222-DDD0E44DE546}"/>
              </a:ext>
            </a:extLst>
          </p:cNvPr>
          <p:cNvSpPr>
            <a:spLocks noGrp="1"/>
          </p:cNvSpPr>
          <p:nvPr>
            <p:ph type="title"/>
          </p:nvPr>
        </p:nvSpPr>
        <p:spPr>
          <a:xfrm>
            <a:off x="609601" y="-430214"/>
            <a:ext cx="4011084" cy="1162050"/>
          </a:xfrm>
        </p:spPr>
        <p:txBody>
          <a:bodyPr vert="horz" lIns="91440" tIns="45720" rIns="91440" bIns="45720" rtlCol="0" anchor="b">
            <a:normAutofit/>
          </a:bodyPr>
          <a:lstStyle/>
          <a:p>
            <a:r>
              <a:rPr lang="en-US" b="1" kern="1200" dirty="0">
                <a:latin typeface="+mj-lt"/>
                <a:ea typeface="+mj-ea"/>
                <a:cs typeface="+mj-cs"/>
              </a:rPr>
              <a:t>Adafruit Motor Shield</a:t>
            </a:r>
          </a:p>
        </p:txBody>
      </p:sp>
      <p:sp>
        <p:nvSpPr>
          <p:cNvPr id="45" name="TextBox 44">
            <a:extLst>
              <a:ext uri="{FF2B5EF4-FFF2-40B4-BE49-F238E27FC236}">
                <a16:creationId xmlns:a16="http://schemas.microsoft.com/office/drawing/2014/main" id="{3355E2E6-6DAA-34CE-AF80-F0B986F14630}"/>
              </a:ext>
            </a:extLst>
          </p:cNvPr>
          <p:cNvSpPr txBox="1"/>
          <p:nvPr/>
        </p:nvSpPr>
        <p:spPr>
          <a:xfrm>
            <a:off x="501308" y="759436"/>
            <a:ext cx="4011084" cy="4691063"/>
          </a:xfrm>
          <a:prstGeom prst="rect">
            <a:avLst/>
          </a:prstGeom>
        </p:spPr>
        <p:txBody>
          <a:bodyPr vert="horz" lIns="91440" tIns="45720" rIns="91440" bIns="45720" rtlCol="0">
            <a:normAutofit/>
          </a:bodyPr>
          <a:lstStyle/>
          <a:p>
            <a:pPr defTabSz="457200">
              <a:spcBef>
                <a:spcPct val="20000"/>
              </a:spcBef>
            </a:pPr>
            <a:r>
              <a:rPr lang="en-US" sz="1400" kern="1200" dirty="0">
                <a:latin typeface="+mn-lt"/>
                <a:ea typeface="+mn-ea"/>
                <a:cs typeface="+mn-cs"/>
              </a:rPr>
              <a:t>① DC power supply (AA battery pack)</a:t>
            </a:r>
          </a:p>
          <a:p>
            <a:pPr defTabSz="457200">
              <a:spcBef>
                <a:spcPct val="20000"/>
              </a:spcBef>
            </a:pPr>
            <a:r>
              <a:rPr lang="en-US" sz="1400" kern="1200" dirty="0">
                <a:latin typeface="+mn-lt"/>
                <a:ea typeface="+mn-ea"/>
                <a:cs typeface="+mn-cs"/>
              </a:rPr>
              <a:t>② Power indicator LED </a:t>
            </a:r>
          </a:p>
          <a:p>
            <a:pPr defTabSz="457200">
              <a:spcBef>
                <a:spcPct val="20000"/>
              </a:spcBef>
            </a:pPr>
            <a:r>
              <a:rPr lang="en-US" sz="1400" kern="1200" dirty="0">
                <a:latin typeface="+mn-lt"/>
                <a:ea typeface="+mn-ea"/>
                <a:cs typeface="+mn-cs"/>
              </a:rPr>
              <a:t>③ M1 motor connection ports</a:t>
            </a:r>
          </a:p>
          <a:p>
            <a:pPr defTabSz="457200">
              <a:spcBef>
                <a:spcPct val="20000"/>
              </a:spcBef>
            </a:pPr>
            <a:r>
              <a:rPr lang="en-US" sz="1400" kern="1200" dirty="0">
                <a:latin typeface="+mn-lt"/>
                <a:ea typeface="+mn-ea"/>
                <a:cs typeface="+mn-cs"/>
              </a:rPr>
              <a:t>④ M2 motor connection ports</a:t>
            </a:r>
          </a:p>
          <a:p>
            <a:pPr defTabSz="457200">
              <a:spcBef>
                <a:spcPct val="20000"/>
              </a:spcBef>
            </a:pPr>
            <a:r>
              <a:rPr lang="en-US" sz="1400" kern="1200" dirty="0">
                <a:latin typeface="+mn-lt"/>
                <a:ea typeface="+mn-ea"/>
                <a:cs typeface="+mn-cs"/>
              </a:rPr>
              <a:t>⑤ M3 motor connection ports</a:t>
            </a:r>
          </a:p>
          <a:p>
            <a:pPr defTabSz="457200">
              <a:spcBef>
                <a:spcPct val="20000"/>
              </a:spcBef>
            </a:pPr>
            <a:r>
              <a:rPr lang="en-US" sz="1400" kern="1200" dirty="0">
                <a:latin typeface="+mn-lt"/>
                <a:ea typeface="+mn-ea"/>
                <a:cs typeface="+mn-cs"/>
              </a:rPr>
              <a:t>⑥ M4 motor connection ports</a:t>
            </a:r>
          </a:p>
          <a:p>
            <a:pPr defTabSz="457200">
              <a:spcBef>
                <a:spcPct val="20000"/>
              </a:spcBef>
            </a:pPr>
            <a:r>
              <a:rPr lang="en-US" sz="1400" kern="1200" dirty="0">
                <a:latin typeface="+mn-lt"/>
                <a:ea typeface="+mn-ea"/>
                <a:cs typeface="+mn-cs"/>
              </a:rPr>
              <a:t>⑦ GND</a:t>
            </a:r>
          </a:p>
          <a:p>
            <a:pPr defTabSz="457200">
              <a:spcBef>
                <a:spcPct val="20000"/>
              </a:spcBef>
            </a:pPr>
            <a:r>
              <a:rPr lang="en-US" sz="1400" kern="1200" dirty="0">
                <a:latin typeface="+mn-lt"/>
                <a:ea typeface="+mn-ea"/>
                <a:cs typeface="+mn-cs"/>
              </a:rPr>
              <a:t>⑧ Reset button</a:t>
            </a:r>
          </a:p>
          <a:p>
            <a:pPr defTabSz="457200">
              <a:spcBef>
                <a:spcPct val="20000"/>
              </a:spcBef>
            </a:pPr>
            <a:endParaRPr lang="en-US" sz="1400" dirty="0"/>
          </a:p>
          <a:p>
            <a:pPr defTabSz="457200">
              <a:spcBef>
                <a:spcPct val="20000"/>
              </a:spcBef>
            </a:pPr>
            <a:endParaRPr lang="en-US" sz="1400" kern="1200" dirty="0">
              <a:latin typeface="+mn-lt"/>
              <a:ea typeface="+mn-ea"/>
              <a:cs typeface="+mn-cs"/>
            </a:endParaRPr>
          </a:p>
          <a:p>
            <a:pPr marL="285750" indent="-285750" defTabSz="457200">
              <a:spcBef>
                <a:spcPct val="20000"/>
              </a:spcBef>
              <a:buFont typeface="Arial" panose="020B0604020202020204" pitchFamily="34" charset="0"/>
              <a:buChar char="•"/>
            </a:pPr>
            <a:r>
              <a:rPr lang="en-US" dirty="0"/>
              <a:t>The Motor Shield allows us to control the direction and speed of the motors</a:t>
            </a:r>
            <a:endParaRPr lang="en-US" sz="2000" kern="1200" dirty="0">
              <a:latin typeface="+mn-lt"/>
              <a:ea typeface="+mn-ea"/>
              <a:cs typeface="+mn-cs"/>
            </a:endParaRPr>
          </a:p>
        </p:txBody>
      </p:sp>
      <p:grpSp>
        <p:nvGrpSpPr>
          <p:cNvPr id="4" name="Group 3">
            <a:extLst>
              <a:ext uri="{FF2B5EF4-FFF2-40B4-BE49-F238E27FC236}">
                <a16:creationId xmlns:a16="http://schemas.microsoft.com/office/drawing/2014/main" id="{34541662-7B82-D570-90C3-A2BD9F3AB10A}"/>
              </a:ext>
            </a:extLst>
          </p:cNvPr>
          <p:cNvGrpSpPr/>
          <p:nvPr/>
        </p:nvGrpSpPr>
        <p:grpSpPr>
          <a:xfrm>
            <a:off x="4766733" y="869774"/>
            <a:ext cx="6815667" cy="4659663"/>
            <a:chOff x="469124" y="1331019"/>
            <a:chExt cx="6154128" cy="4207390"/>
          </a:xfrm>
        </p:grpSpPr>
        <p:pic>
          <p:nvPicPr>
            <p:cNvPr id="5" name="Picture 4">
              <a:extLst>
                <a:ext uri="{FF2B5EF4-FFF2-40B4-BE49-F238E27FC236}">
                  <a16:creationId xmlns:a16="http://schemas.microsoft.com/office/drawing/2014/main" id="{4B5FA5B6-F605-A3DC-1A7E-08D1D85236ED}"/>
                </a:ext>
              </a:extLst>
            </p:cNvPr>
            <p:cNvPicPr>
              <a:picLocks noChangeAspect="1"/>
            </p:cNvPicPr>
            <p:nvPr/>
          </p:nvPicPr>
          <p:blipFill>
            <a:blip r:embed="rId2"/>
            <a:stretch>
              <a:fillRect/>
            </a:stretch>
          </p:blipFill>
          <p:spPr>
            <a:xfrm>
              <a:off x="1121706" y="1486053"/>
              <a:ext cx="5017452" cy="3683024"/>
            </a:xfrm>
            <a:prstGeom prst="rect">
              <a:avLst/>
            </a:prstGeom>
          </p:spPr>
        </p:pic>
        <p:sp>
          <p:nvSpPr>
            <p:cNvPr id="6" name="TextBox 5">
              <a:extLst>
                <a:ext uri="{FF2B5EF4-FFF2-40B4-BE49-F238E27FC236}">
                  <a16:creationId xmlns:a16="http://schemas.microsoft.com/office/drawing/2014/main" id="{B59CD210-0CB8-C27E-8018-6564954681B8}"/>
                </a:ext>
              </a:extLst>
            </p:cNvPr>
            <p:cNvSpPr txBox="1"/>
            <p:nvPr/>
          </p:nvSpPr>
          <p:spPr>
            <a:xfrm>
              <a:off x="809852" y="1331019"/>
              <a:ext cx="484094" cy="369332"/>
            </a:xfrm>
            <a:prstGeom prst="rect">
              <a:avLst/>
            </a:prstGeom>
            <a:noFill/>
          </p:spPr>
          <p:txBody>
            <a:bodyPr wrap="square" rtlCol="0">
              <a:spAutoFit/>
            </a:bodyPr>
            <a:lstStyle/>
            <a:p>
              <a:pPr defTabSz="1005840">
                <a:spcAft>
                  <a:spcPts val="600"/>
                </a:spcAft>
              </a:pPr>
              <a:r>
                <a:rPr lang="en-US" sz="1980" kern="1200">
                  <a:solidFill>
                    <a:srgbClr val="FF0000"/>
                  </a:solidFill>
                  <a:latin typeface="+mn-lt"/>
                  <a:ea typeface="+mn-ea"/>
                  <a:cs typeface="+mn-cs"/>
                </a:rPr>
                <a:t>⑧</a:t>
              </a:r>
              <a:endParaRPr lang="en-US">
                <a:solidFill>
                  <a:srgbClr val="FF0000"/>
                </a:solidFill>
              </a:endParaRPr>
            </a:p>
          </p:txBody>
        </p:sp>
        <p:sp>
          <p:nvSpPr>
            <p:cNvPr id="7" name="TextBox 6">
              <a:extLst>
                <a:ext uri="{FF2B5EF4-FFF2-40B4-BE49-F238E27FC236}">
                  <a16:creationId xmlns:a16="http://schemas.microsoft.com/office/drawing/2014/main" id="{B6235F74-2ADE-D336-4E65-62E2776AA6EE}"/>
                </a:ext>
              </a:extLst>
            </p:cNvPr>
            <p:cNvSpPr txBox="1"/>
            <p:nvPr/>
          </p:nvSpPr>
          <p:spPr>
            <a:xfrm>
              <a:off x="493648" y="2939388"/>
              <a:ext cx="484094" cy="369332"/>
            </a:xfrm>
            <a:prstGeom prst="rect">
              <a:avLst/>
            </a:prstGeom>
            <a:noFill/>
          </p:spPr>
          <p:txBody>
            <a:bodyPr wrap="square" rtlCol="0">
              <a:spAutoFit/>
            </a:bodyPr>
            <a:lstStyle/>
            <a:p>
              <a:pPr defTabSz="1005840">
                <a:spcAft>
                  <a:spcPts val="600"/>
                </a:spcAft>
              </a:pPr>
              <a:r>
                <a:rPr lang="en-US" sz="1980" kern="1200">
                  <a:solidFill>
                    <a:srgbClr val="FF0000"/>
                  </a:solidFill>
                  <a:latin typeface="+mn-lt"/>
                  <a:ea typeface="+mn-ea"/>
                  <a:cs typeface="+mn-cs"/>
                </a:rPr>
                <a:t>③</a:t>
              </a:r>
              <a:endParaRPr lang="en-US">
                <a:solidFill>
                  <a:srgbClr val="FF0000"/>
                </a:solidFill>
              </a:endParaRPr>
            </a:p>
          </p:txBody>
        </p:sp>
        <p:sp>
          <p:nvSpPr>
            <p:cNvPr id="8" name="TextBox 7">
              <a:extLst>
                <a:ext uri="{FF2B5EF4-FFF2-40B4-BE49-F238E27FC236}">
                  <a16:creationId xmlns:a16="http://schemas.microsoft.com/office/drawing/2014/main" id="{A96888DB-475F-F338-E4A1-E681CDB0746C}"/>
                </a:ext>
              </a:extLst>
            </p:cNvPr>
            <p:cNvSpPr txBox="1"/>
            <p:nvPr/>
          </p:nvSpPr>
          <p:spPr>
            <a:xfrm>
              <a:off x="620807" y="3534120"/>
              <a:ext cx="484094" cy="369332"/>
            </a:xfrm>
            <a:prstGeom prst="rect">
              <a:avLst/>
            </a:prstGeom>
            <a:noFill/>
          </p:spPr>
          <p:txBody>
            <a:bodyPr wrap="square" rtlCol="0">
              <a:spAutoFit/>
            </a:bodyPr>
            <a:lstStyle/>
            <a:p>
              <a:pPr defTabSz="1005840">
                <a:spcAft>
                  <a:spcPts val="600"/>
                </a:spcAft>
              </a:pPr>
              <a:r>
                <a:rPr lang="en-US" sz="1980" kern="1200">
                  <a:solidFill>
                    <a:srgbClr val="FF0000"/>
                  </a:solidFill>
                  <a:latin typeface="+mn-lt"/>
                  <a:ea typeface="+mn-ea"/>
                  <a:cs typeface="+mn-cs"/>
                </a:rPr>
                <a:t>⑦</a:t>
              </a:r>
              <a:endParaRPr lang="en-US">
                <a:solidFill>
                  <a:srgbClr val="FF0000"/>
                </a:solidFill>
              </a:endParaRPr>
            </a:p>
          </p:txBody>
        </p:sp>
        <p:sp>
          <p:nvSpPr>
            <p:cNvPr id="9" name="TextBox 8">
              <a:extLst>
                <a:ext uri="{FF2B5EF4-FFF2-40B4-BE49-F238E27FC236}">
                  <a16:creationId xmlns:a16="http://schemas.microsoft.com/office/drawing/2014/main" id="{B81412A0-DA74-DA93-1561-76CA1D62DDE3}"/>
                </a:ext>
              </a:extLst>
            </p:cNvPr>
            <p:cNvSpPr txBox="1"/>
            <p:nvPr/>
          </p:nvSpPr>
          <p:spPr>
            <a:xfrm>
              <a:off x="469124" y="4363091"/>
              <a:ext cx="484094" cy="369332"/>
            </a:xfrm>
            <a:prstGeom prst="rect">
              <a:avLst/>
            </a:prstGeom>
            <a:noFill/>
          </p:spPr>
          <p:txBody>
            <a:bodyPr wrap="square" rtlCol="0">
              <a:spAutoFit/>
            </a:bodyPr>
            <a:lstStyle/>
            <a:p>
              <a:pPr defTabSz="1005840">
                <a:spcAft>
                  <a:spcPts val="600"/>
                </a:spcAft>
              </a:pPr>
              <a:r>
                <a:rPr lang="en-US" sz="1980" kern="1200">
                  <a:solidFill>
                    <a:srgbClr val="FF0000"/>
                  </a:solidFill>
                  <a:latin typeface="+mn-lt"/>
                  <a:ea typeface="+mn-ea"/>
                  <a:cs typeface="+mn-cs"/>
                </a:rPr>
                <a:t>④</a:t>
              </a:r>
              <a:endParaRPr lang="en-US">
                <a:solidFill>
                  <a:srgbClr val="FF0000"/>
                </a:solidFill>
              </a:endParaRPr>
            </a:p>
          </p:txBody>
        </p:sp>
        <p:sp>
          <p:nvSpPr>
            <p:cNvPr id="10" name="TextBox 9">
              <a:extLst>
                <a:ext uri="{FF2B5EF4-FFF2-40B4-BE49-F238E27FC236}">
                  <a16:creationId xmlns:a16="http://schemas.microsoft.com/office/drawing/2014/main" id="{7963817B-9AD8-48AA-7F8C-CA638A32890B}"/>
                </a:ext>
              </a:extLst>
            </p:cNvPr>
            <p:cNvSpPr txBox="1"/>
            <p:nvPr/>
          </p:nvSpPr>
          <p:spPr>
            <a:xfrm>
              <a:off x="1654548" y="5155429"/>
              <a:ext cx="484094" cy="369332"/>
            </a:xfrm>
            <a:prstGeom prst="rect">
              <a:avLst/>
            </a:prstGeom>
            <a:noFill/>
          </p:spPr>
          <p:txBody>
            <a:bodyPr wrap="square" rtlCol="0">
              <a:spAutoFit/>
            </a:bodyPr>
            <a:lstStyle/>
            <a:p>
              <a:pPr defTabSz="1005840">
                <a:spcAft>
                  <a:spcPts val="600"/>
                </a:spcAft>
              </a:pPr>
              <a:r>
                <a:rPr lang="en-US" sz="1980" kern="1200">
                  <a:solidFill>
                    <a:srgbClr val="FF0000"/>
                  </a:solidFill>
                  <a:latin typeface="+mn-lt"/>
                  <a:ea typeface="+mn-ea"/>
                  <a:cs typeface="+mn-cs"/>
                </a:rPr>
                <a:t>②</a:t>
              </a:r>
              <a:endParaRPr lang="en-US">
                <a:solidFill>
                  <a:srgbClr val="FF0000"/>
                </a:solidFill>
              </a:endParaRPr>
            </a:p>
          </p:txBody>
        </p:sp>
        <p:sp>
          <p:nvSpPr>
            <p:cNvPr id="11" name="TextBox 10">
              <a:extLst>
                <a:ext uri="{FF2B5EF4-FFF2-40B4-BE49-F238E27FC236}">
                  <a16:creationId xmlns:a16="http://schemas.microsoft.com/office/drawing/2014/main" id="{AA23E3D4-DE2A-800F-43EB-B3ED77A62A3A}"/>
                </a:ext>
              </a:extLst>
            </p:cNvPr>
            <p:cNvSpPr txBox="1"/>
            <p:nvPr/>
          </p:nvSpPr>
          <p:spPr>
            <a:xfrm>
              <a:off x="3248774" y="5169077"/>
              <a:ext cx="484094" cy="369332"/>
            </a:xfrm>
            <a:prstGeom prst="rect">
              <a:avLst/>
            </a:prstGeom>
            <a:noFill/>
          </p:spPr>
          <p:txBody>
            <a:bodyPr wrap="square" rtlCol="0">
              <a:spAutoFit/>
            </a:bodyPr>
            <a:lstStyle/>
            <a:p>
              <a:pPr defTabSz="1005840">
                <a:spcAft>
                  <a:spcPts val="600"/>
                </a:spcAft>
              </a:pPr>
              <a:r>
                <a:rPr lang="en-US" sz="1980" kern="1200">
                  <a:solidFill>
                    <a:srgbClr val="FF0000"/>
                  </a:solidFill>
                  <a:latin typeface="+mn-lt"/>
                  <a:ea typeface="+mn-ea"/>
                  <a:cs typeface="+mn-cs"/>
                </a:rPr>
                <a:t>①</a:t>
              </a:r>
              <a:endParaRPr lang="en-US">
                <a:solidFill>
                  <a:srgbClr val="FF0000"/>
                </a:solidFill>
              </a:endParaRPr>
            </a:p>
          </p:txBody>
        </p:sp>
        <p:sp>
          <p:nvSpPr>
            <p:cNvPr id="12" name="TextBox 11">
              <a:extLst>
                <a:ext uri="{FF2B5EF4-FFF2-40B4-BE49-F238E27FC236}">
                  <a16:creationId xmlns:a16="http://schemas.microsoft.com/office/drawing/2014/main" id="{C8F810E7-04C0-FABD-A0EE-21B439B55FDC}"/>
                </a:ext>
              </a:extLst>
            </p:cNvPr>
            <p:cNvSpPr txBox="1"/>
            <p:nvPr/>
          </p:nvSpPr>
          <p:spPr>
            <a:xfrm>
              <a:off x="6139158" y="4771326"/>
              <a:ext cx="484094" cy="369332"/>
            </a:xfrm>
            <a:prstGeom prst="rect">
              <a:avLst/>
            </a:prstGeom>
            <a:noFill/>
          </p:spPr>
          <p:txBody>
            <a:bodyPr wrap="square" rtlCol="0">
              <a:spAutoFit/>
            </a:bodyPr>
            <a:lstStyle/>
            <a:p>
              <a:pPr defTabSz="1005840">
                <a:spcAft>
                  <a:spcPts val="600"/>
                </a:spcAft>
              </a:pPr>
              <a:r>
                <a:rPr lang="en-US" sz="1980" kern="1200">
                  <a:solidFill>
                    <a:srgbClr val="FF0000"/>
                  </a:solidFill>
                  <a:latin typeface="+mn-lt"/>
                  <a:ea typeface="+mn-ea"/>
                  <a:cs typeface="+mn-cs"/>
                </a:rPr>
                <a:t>⑤</a:t>
              </a:r>
              <a:endParaRPr lang="en-US">
                <a:solidFill>
                  <a:srgbClr val="FF0000"/>
                </a:solidFill>
              </a:endParaRPr>
            </a:p>
          </p:txBody>
        </p:sp>
        <p:sp>
          <p:nvSpPr>
            <p:cNvPr id="13" name="TextBox 12">
              <a:extLst>
                <a:ext uri="{FF2B5EF4-FFF2-40B4-BE49-F238E27FC236}">
                  <a16:creationId xmlns:a16="http://schemas.microsoft.com/office/drawing/2014/main" id="{42505815-1546-6034-BCDE-6778AC040622}"/>
                </a:ext>
              </a:extLst>
            </p:cNvPr>
            <p:cNvSpPr txBox="1"/>
            <p:nvPr/>
          </p:nvSpPr>
          <p:spPr>
            <a:xfrm>
              <a:off x="6096000" y="3892075"/>
              <a:ext cx="484094" cy="369332"/>
            </a:xfrm>
            <a:prstGeom prst="rect">
              <a:avLst/>
            </a:prstGeom>
            <a:noFill/>
          </p:spPr>
          <p:txBody>
            <a:bodyPr wrap="square" rtlCol="0">
              <a:spAutoFit/>
            </a:bodyPr>
            <a:lstStyle/>
            <a:p>
              <a:pPr defTabSz="1005840">
                <a:spcAft>
                  <a:spcPts val="600"/>
                </a:spcAft>
              </a:pPr>
              <a:r>
                <a:rPr lang="en-US" sz="1980" kern="1200">
                  <a:solidFill>
                    <a:srgbClr val="FF0000"/>
                  </a:solidFill>
                  <a:latin typeface="+mn-lt"/>
                  <a:ea typeface="+mn-ea"/>
                  <a:cs typeface="+mn-cs"/>
                </a:rPr>
                <a:t>⑦</a:t>
              </a:r>
              <a:endParaRPr lang="en-US">
                <a:solidFill>
                  <a:srgbClr val="FF0000"/>
                </a:solidFill>
              </a:endParaRPr>
            </a:p>
          </p:txBody>
        </p:sp>
        <p:sp>
          <p:nvSpPr>
            <p:cNvPr id="14" name="TextBox 13">
              <a:extLst>
                <a:ext uri="{FF2B5EF4-FFF2-40B4-BE49-F238E27FC236}">
                  <a16:creationId xmlns:a16="http://schemas.microsoft.com/office/drawing/2014/main" id="{CD72D0AF-00E5-241A-BC47-C7090F1238F7}"/>
                </a:ext>
              </a:extLst>
            </p:cNvPr>
            <p:cNvSpPr txBox="1"/>
            <p:nvPr/>
          </p:nvSpPr>
          <p:spPr>
            <a:xfrm>
              <a:off x="6064625" y="3094482"/>
              <a:ext cx="484094" cy="369332"/>
            </a:xfrm>
            <a:prstGeom prst="rect">
              <a:avLst/>
            </a:prstGeom>
            <a:noFill/>
          </p:spPr>
          <p:txBody>
            <a:bodyPr wrap="square" rtlCol="0">
              <a:spAutoFit/>
            </a:bodyPr>
            <a:lstStyle/>
            <a:p>
              <a:pPr defTabSz="1005840">
                <a:spcAft>
                  <a:spcPts val="600"/>
                </a:spcAft>
              </a:pPr>
              <a:r>
                <a:rPr lang="en-US" sz="1980" kern="1200">
                  <a:solidFill>
                    <a:srgbClr val="FF0000"/>
                  </a:solidFill>
                  <a:latin typeface="+mn-lt"/>
                  <a:ea typeface="+mn-ea"/>
                  <a:cs typeface="+mn-cs"/>
                </a:rPr>
                <a:t>⑥</a:t>
              </a:r>
              <a:endParaRPr lang="en-US">
                <a:solidFill>
                  <a:srgbClr val="FF0000"/>
                </a:solidFill>
              </a:endParaRPr>
            </a:p>
          </p:txBody>
        </p:sp>
        <p:cxnSp>
          <p:nvCxnSpPr>
            <p:cNvPr id="15" name="Straight Arrow Connector 14">
              <a:extLst>
                <a:ext uri="{FF2B5EF4-FFF2-40B4-BE49-F238E27FC236}">
                  <a16:creationId xmlns:a16="http://schemas.microsoft.com/office/drawing/2014/main" id="{3824AC29-BDA2-B448-0795-2E17A635E0B7}"/>
                </a:ext>
              </a:extLst>
            </p:cNvPr>
            <p:cNvCxnSpPr>
              <a:cxnSpLocks/>
            </p:cNvCxnSpPr>
            <p:nvPr/>
          </p:nvCxnSpPr>
          <p:spPr>
            <a:xfrm>
              <a:off x="1114745" y="1602304"/>
              <a:ext cx="794005" cy="1016389"/>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55377DF3-E950-5776-9991-341F3CFDD873}"/>
                </a:ext>
              </a:extLst>
            </p:cNvPr>
            <p:cNvCxnSpPr>
              <a:cxnSpLocks/>
            </p:cNvCxnSpPr>
            <p:nvPr/>
          </p:nvCxnSpPr>
          <p:spPr>
            <a:xfrm>
              <a:off x="862046" y="3124054"/>
              <a:ext cx="802886" cy="113453"/>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36CB884B-C2FA-3F22-1E47-39A8FB761D3D}"/>
                </a:ext>
              </a:extLst>
            </p:cNvPr>
            <p:cNvCxnSpPr>
              <a:cxnSpLocks/>
            </p:cNvCxnSpPr>
            <p:nvPr/>
          </p:nvCxnSpPr>
          <p:spPr>
            <a:xfrm flipV="1">
              <a:off x="986330" y="3555630"/>
              <a:ext cx="703518" cy="97585"/>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BD4CBFEB-026D-5A6E-AFE4-A60A31ED2B8F}"/>
                </a:ext>
              </a:extLst>
            </p:cNvPr>
            <p:cNvCxnSpPr>
              <a:cxnSpLocks/>
            </p:cNvCxnSpPr>
            <p:nvPr/>
          </p:nvCxnSpPr>
          <p:spPr>
            <a:xfrm flipV="1">
              <a:off x="801535" y="3873142"/>
              <a:ext cx="863397" cy="563584"/>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B6395323-D97D-954B-09BF-BD807089E855}"/>
                </a:ext>
              </a:extLst>
            </p:cNvPr>
            <p:cNvCxnSpPr>
              <a:cxnSpLocks/>
            </p:cNvCxnSpPr>
            <p:nvPr/>
          </p:nvCxnSpPr>
          <p:spPr>
            <a:xfrm flipV="1">
              <a:off x="1968339" y="4404578"/>
              <a:ext cx="545330" cy="82528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092D9E13-DD3D-4517-504F-32D787426994}"/>
                </a:ext>
              </a:extLst>
            </p:cNvPr>
            <p:cNvCxnSpPr>
              <a:cxnSpLocks/>
            </p:cNvCxnSpPr>
            <p:nvPr/>
          </p:nvCxnSpPr>
          <p:spPr>
            <a:xfrm flipH="1" flipV="1">
              <a:off x="2901317" y="4955992"/>
              <a:ext cx="467804" cy="341605"/>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2C6F5608-08E7-4A77-EECE-47AA22F494D0}"/>
                </a:ext>
              </a:extLst>
            </p:cNvPr>
            <p:cNvCxnSpPr>
              <a:cxnSpLocks/>
            </p:cNvCxnSpPr>
            <p:nvPr/>
          </p:nvCxnSpPr>
          <p:spPr>
            <a:xfrm flipH="1" flipV="1">
              <a:off x="5854529" y="4404578"/>
              <a:ext cx="452143" cy="432271"/>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A197F3BC-CC22-BDA2-2826-37DE9918D6AE}"/>
                </a:ext>
              </a:extLst>
            </p:cNvPr>
            <p:cNvCxnSpPr>
              <a:cxnSpLocks/>
            </p:cNvCxnSpPr>
            <p:nvPr/>
          </p:nvCxnSpPr>
          <p:spPr>
            <a:xfrm flipH="1">
              <a:off x="5893175" y="4079853"/>
              <a:ext cx="311552" cy="1"/>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B34DF2DC-2070-FC85-3092-27A090BAD909}"/>
                </a:ext>
              </a:extLst>
            </p:cNvPr>
            <p:cNvCxnSpPr>
              <a:cxnSpLocks/>
            </p:cNvCxnSpPr>
            <p:nvPr/>
          </p:nvCxnSpPr>
          <p:spPr>
            <a:xfrm flipH="1">
              <a:off x="5811923" y="3362353"/>
              <a:ext cx="392804" cy="38655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pic>
        <p:nvPicPr>
          <p:cNvPr id="3" name="Picture 2" descr="A blue and white symbol&#10;&#10;Description automatically generated">
            <a:extLst>
              <a:ext uri="{FF2B5EF4-FFF2-40B4-BE49-F238E27FC236}">
                <a16:creationId xmlns:a16="http://schemas.microsoft.com/office/drawing/2014/main" id="{9C630B44-6D22-5F70-AD2C-6E571E6B8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1625169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CB51-B954-972B-A000-99BD346C0C72}"/>
              </a:ext>
            </a:extLst>
          </p:cNvPr>
          <p:cNvSpPr>
            <a:spLocks noGrp="1"/>
          </p:cNvSpPr>
          <p:nvPr>
            <p:ph type="title"/>
          </p:nvPr>
        </p:nvSpPr>
        <p:spPr>
          <a:xfrm>
            <a:off x="663379" y="-189164"/>
            <a:ext cx="10972800" cy="1143000"/>
          </a:xfrm>
        </p:spPr>
        <p:txBody>
          <a:bodyPr/>
          <a:lstStyle/>
          <a:p>
            <a:r>
              <a:rPr lang="en-US" dirty="0"/>
              <a:t>Installing the Motor Shield</a:t>
            </a:r>
          </a:p>
        </p:txBody>
      </p:sp>
      <p:sp>
        <p:nvSpPr>
          <p:cNvPr id="3" name="Content Placeholder 2">
            <a:extLst>
              <a:ext uri="{FF2B5EF4-FFF2-40B4-BE49-F238E27FC236}">
                <a16:creationId xmlns:a16="http://schemas.microsoft.com/office/drawing/2014/main" id="{B1FCA9D5-0619-1898-368E-546C5B692429}"/>
              </a:ext>
            </a:extLst>
          </p:cNvPr>
          <p:cNvSpPr>
            <a:spLocks noGrp="1"/>
          </p:cNvSpPr>
          <p:nvPr>
            <p:ph idx="1"/>
          </p:nvPr>
        </p:nvSpPr>
        <p:spPr>
          <a:xfrm>
            <a:off x="102437" y="839180"/>
            <a:ext cx="6980858" cy="4999254"/>
          </a:xfrm>
        </p:spPr>
        <p:txBody>
          <a:bodyPr>
            <a:normAutofit fontScale="85000" lnSpcReduction="10000"/>
          </a:bodyPr>
          <a:lstStyle/>
          <a:p>
            <a:r>
              <a:rPr lang="en-US" dirty="0"/>
              <a:t>Attach the motor shield to the Arduino board.</a:t>
            </a:r>
          </a:p>
          <a:p>
            <a:r>
              <a:rPr lang="en-US" dirty="0"/>
              <a:t>Try to avoid bending the pins.</a:t>
            </a:r>
          </a:p>
          <a:p>
            <a:r>
              <a:rPr lang="en-US" dirty="0"/>
              <a:t>You can now connect the motors and the battery to the shield.</a:t>
            </a:r>
          </a:p>
          <a:p>
            <a:pPr lvl="1"/>
            <a:r>
              <a:rPr lang="en-US" dirty="0"/>
              <a:t>The direction (plus vs. minus) of the DC motors does not matter at this point. If they spin the wrong direction, we will just adjust the code later to fix it.</a:t>
            </a:r>
          </a:p>
          <a:p>
            <a:pPr lvl="1"/>
            <a:r>
              <a:rPr lang="en-US" dirty="0"/>
              <a:t>Be sure the battery pack is connected in the correct directions. Red to positive; black to negative.</a:t>
            </a:r>
          </a:p>
          <a:p>
            <a:pPr lvl="1"/>
            <a:r>
              <a:rPr lang="en-US" dirty="0"/>
              <a:t>Do not put all four batteries in the battery pack until you have double checked your circuit.</a:t>
            </a:r>
          </a:p>
        </p:txBody>
      </p:sp>
      <p:pic>
        <p:nvPicPr>
          <p:cNvPr id="4" name="Picture 3">
            <a:extLst>
              <a:ext uri="{FF2B5EF4-FFF2-40B4-BE49-F238E27FC236}">
                <a16:creationId xmlns:a16="http://schemas.microsoft.com/office/drawing/2014/main" id="{A21B4237-10C9-5750-F1C7-590A54837D99}"/>
              </a:ext>
            </a:extLst>
          </p:cNvPr>
          <p:cNvPicPr>
            <a:picLocks noChangeAspect="1"/>
          </p:cNvPicPr>
          <p:nvPr/>
        </p:nvPicPr>
        <p:blipFill rotWithShape="1">
          <a:blip r:embed="rId2"/>
          <a:srcRect l="22985" t="42157" r="18715" b="40588"/>
          <a:stretch/>
        </p:blipFill>
        <p:spPr>
          <a:xfrm>
            <a:off x="7462665" y="1390341"/>
            <a:ext cx="4337486" cy="1711653"/>
          </a:xfrm>
          <a:prstGeom prst="rect">
            <a:avLst/>
          </a:prstGeom>
        </p:spPr>
      </p:pic>
      <p:pic>
        <p:nvPicPr>
          <p:cNvPr id="5" name="Picture 4" descr="A blue and white symbol&#10;&#10;Description automatically generated">
            <a:extLst>
              <a:ext uri="{FF2B5EF4-FFF2-40B4-BE49-F238E27FC236}">
                <a16:creationId xmlns:a16="http://schemas.microsoft.com/office/drawing/2014/main" id="{267C58A9-DF26-FCA1-9F04-D439972C6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pic>
        <p:nvPicPr>
          <p:cNvPr id="12" name="Picture 11" descr="A circuit board with batteries connected to it&#10;&#10;Description automatically generated">
            <a:extLst>
              <a:ext uri="{FF2B5EF4-FFF2-40B4-BE49-F238E27FC236}">
                <a16:creationId xmlns:a16="http://schemas.microsoft.com/office/drawing/2014/main" id="{2A2A311D-EA07-1CA6-83F9-825A3935EC47}"/>
              </a:ext>
            </a:extLst>
          </p:cNvPr>
          <p:cNvPicPr>
            <a:picLocks noChangeAspect="1"/>
          </p:cNvPicPr>
          <p:nvPr/>
        </p:nvPicPr>
        <p:blipFill rotWithShape="1">
          <a:blip r:embed="rId4">
            <a:extLst>
              <a:ext uri="{28A0092B-C50C-407E-A947-70E740481C1C}">
                <a14:useLocalDpi xmlns:a14="http://schemas.microsoft.com/office/drawing/2010/main" val="0"/>
              </a:ext>
            </a:extLst>
          </a:blip>
          <a:srcRect b="4478"/>
          <a:stretch/>
        </p:blipFill>
        <p:spPr>
          <a:xfrm>
            <a:off x="7921311" y="3134582"/>
            <a:ext cx="3420194" cy="2747713"/>
          </a:xfrm>
          <a:prstGeom prst="rect">
            <a:avLst/>
          </a:prstGeom>
        </p:spPr>
      </p:pic>
      <p:sp>
        <p:nvSpPr>
          <p:cNvPr id="13" name="Arrow: Right 12">
            <a:extLst>
              <a:ext uri="{FF2B5EF4-FFF2-40B4-BE49-F238E27FC236}">
                <a16:creationId xmlns:a16="http://schemas.microsoft.com/office/drawing/2014/main" id="{DBBC7975-A726-DC50-72EE-BD9B993CDDA4}"/>
              </a:ext>
            </a:extLst>
          </p:cNvPr>
          <p:cNvSpPr/>
          <p:nvPr/>
        </p:nvSpPr>
        <p:spPr>
          <a:xfrm>
            <a:off x="7212322" y="3825099"/>
            <a:ext cx="1507900" cy="4286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2F06BC-18A2-15E4-F06C-3139EF5ECB43}"/>
              </a:ext>
            </a:extLst>
          </p:cNvPr>
          <p:cNvSpPr txBox="1"/>
          <p:nvPr/>
        </p:nvSpPr>
        <p:spPr>
          <a:xfrm>
            <a:off x="7235181" y="3900905"/>
            <a:ext cx="1816346" cy="276999"/>
          </a:xfrm>
          <a:prstGeom prst="rect">
            <a:avLst/>
          </a:prstGeom>
          <a:noFill/>
        </p:spPr>
        <p:txBody>
          <a:bodyPr wrap="square" rtlCol="0">
            <a:spAutoFit/>
          </a:bodyPr>
          <a:lstStyle/>
          <a:p>
            <a:r>
              <a:rPr lang="en-US" sz="1200" b="1" dirty="0"/>
              <a:t>M1 = Front Left Motor </a:t>
            </a:r>
          </a:p>
        </p:txBody>
      </p:sp>
      <p:grpSp>
        <p:nvGrpSpPr>
          <p:cNvPr id="18" name="Group 17">
            <a:extLst>
              <a:ext uri="{FF2B5EF4-FFF2-40B4-BE49-F238E27FC236}">
                <a16:creationId xmlns:a16="http://schemas.microsoft.com/office/drawing/2014/main" id="{A22406AE-52BE-EF8C-D060-6B90FAEE5B89}"/>
              </a:ext>
            </a:extLst>
          </p:cNvPr>
          <p:cNvGrpSpPr/>
          <p:nvPr/>
        </p:nvGrpSpPr>
        <p:grpSpPr>
          <a:xfrm rot="20980704">
            <a:off x="7169039" y="4237542"/>
            <a:ext cx="1829812" cy="397763"/>
            <a:chOff x="1130136" y="2824827"/>
            <a:chExt cx="3547391" cy="648571"/>
          </a:xfrm>
        </p:grpSpPr>
        <p:sp>
          <p:nvSpPr>
            <p:cNvPr id="19" name="Arrow: Right 18">
              <a:extLst>
                <a:ext uri="{FF2B5EF4-FFF2-40B4-BE49-F238E27FC236}">
                  <a16:creationId xmlns:a16="http://schemas.microsoft.com/office/drawing/2014/main" id="{49AC37ED-BA0A-8A6D-A3F5-BA8EE2415D9C}"/>
                </a:ext>
              </a:extLst>
            </p:cNvPr>
            <p:cNvSpPr/>
            <p:nvPr/>
          </p:nvSpPr>
          <p:spPr>
            <a:xfrm>
              <a:off x="1210297" y="2824827"/>
              <a:ext cx="2923310" cy="648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09CC5A9-E993-2B29-B1DF-9C8D5E55ADDE}"/>
                </a:ext>
              </a:extLst>
            </p:cNvPr>
            <p:cNvSpPr txBox="1"/>
            <p:nvPr/>
          </p:nvSpPr>
          <p:spPr>
            <a:xfrm>
              <a:off x="1130136" y="2902266"/>
              <a:ext cx="3547391" cy="451660"/>
            </a:xfrm>
            <a:prstGeom prst="rect">
              <a:avLst/>
            </a:prstGeom>
            <a:noFill/>
          </p:spPr>
          <p:txBody>
            <a:bodyPr wrap="square" rtlCol="0">
              <a:spAutoFit/>
            </a:bodyPr>
            <a:lstStyle/>
            <a:p>
              <a:r>
                <a:rPr lang="en-US" sz="1200" b="1" dirty="0"/>
                <a:t>M2 = Front Right Motor </a:t>
              </a:r>
            </a:p>
          </p:txBody>
        </p:sp>
      </p:grpSp>
      <p:grpSp>
        <p:nvGrpSpPr>
          <p:cNvPr id="24" name="Group 23">
            <a:extLst>
              <a:ext uri="{FF2B5EF4-FFF2-40B4-BE49-F238E27FC236}">
                <a16:creationId xmlns:a16="http://schemas.microsoft.com/office/drawing/2014/main" id="{CEAA62EE-2F7C-925F-6244-85A0C9C583A2}"/>
              </a:ext>
            </a:extLst>
          </p:cNvPr>
          <p:cNvGrpSpPr/>
          <p:nvPr/>
        </p:nvGrpSpPr>
        <p:grpSpPr>
          <a:xfrm rot="20980704" flipH="1">
            <a:off x="10506912" y="3592734"/>
            <a:ext cx="2127831" cy="397763"/>
            <a:chOff x="487626" y="2824827"/>
            <a:chExt cx="3645981" cy="648571"/>
          </a:xfrm>
        </p:grpSpPr>
        <p:sp>
          <p:nvSpPr>
            <p:cNvPr id="25" name="Arrow: Right 24">
              <a:extLst>
                <a:ext uri="{FF2B5EF4-FFF2-40B4-BE49-F238E27FC236}">
                  <a16:creationId xmlns:a16="http://schemas.microsoft.com/office/drawing/2014/main" id="{05AC5723-3658-CE83-0373-D203CC2D848C}"/>
                </a:ext>
              </a:extLst>
            </p:cNvPr>
            <p:cNvSpPr/>
            <p:nvPr/>
          </p:nvSpPr>
          <p:spPr>
            <a:xfrm>
              <a:off x="1210297" y="2824827"/>
              <a:ext cx="2923310" cy="648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1370393-5FAD-BD50-E7E9-2911A4E163C6}"/>
                </a:ext>
              </a:extLst>
            </p:cNvPr>
            <p:cNvSpPr txBox="1"/>
            <p:nvPr/>
          </p:nvSpPr>
          <p:spPr>
            <a:xfrm>
              <a:off x="487626" y="2899824"/>
              <a:ext cx="3547391" cy="451660"/>
            </a:xfrm>
            <a:prstGeom prst="rect">
              <a:avLst/>
            </a:prstGeom>
            <a:noFill/>
          </p:spPr>
          <p:txBody>
            <a:bodyPr wrap="square" rtlCol="0">
              <a:spAutoFit/>
            </a:bodyPr>
            <a:lstStyle/>
            <a:p>
              <a:r>
                <a:rPr lang="en-US" sz="1200" b="1" dirty="0"/>
                <a:t>M4 Rear Right Motor </a:t>
              </a:r>
            </a:p>
          </p:txBody>
        </p:sp>
      </p:grpSp>
      <p:grpSp>
        <p:nvGrpSpPr>
          <p:cNvPr id="27" name="Group 26">
            <a:extLst>
              <a:ext uri="{FF2B5EF4-FFF2-40B4-BE49-F238E27FC236}">
                <a16:creationId xmlns:a16="http://schemas.microsoft.com/office/drawing/2014/main" id="{9CD61321-C885-325D-7D4D-D506E28D5094}"/>
              </a:ext>
            </a:extLst>
          </p:cNvPr>
          <p:cNvGrpSpPr/>
          <p:nvPr/>
        </p:nvGrpSpPr>
        <p:grpSpPr>
          <a:xfrm flipH="1">
            <a:off x="10575781" y="4120979"/>
            <a:ext cx="2116681" cy="397763"/>
            <a:chOff x="579306" y="2824827"/>
            <a:chExt cx="3554301" cy="648571"/>
          </a:xfrm>
        </p:grpSpPr>
        <p:sp>
          <p:nvSpPr>
            <p:cNvPr id="28" name="Arrow: Right 27">
              <a:extLst>
                <a:ext uri="{FF2B5EF4-FFF2-40B4-BE49-F238E27FC236}">
                  <a16:creationId xmlns:a16="http://schemas.microsoft.com/office/drawing/2014/main" id="{65D7BF5B-E25A-CCDB-DF60-A9A039FBE4FC}"/>
                </a:ext>
              </a:extLst>
            </p:cNvPr>
            <p:cNvSpPr/>
            <p:nvPr/>
          </p:nvSpPr>
          <p:spPr>
            <a:xfrm>
              <a:off x="1210297" y="2824827"/>
              <a:ext cx="2923310" cy="648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092BC46-E80F-0844-540E-8177BA781C3C}"/>
                </a:ext>
              </a:extLst>
            </p:cNvPr>
            <p:cNvSpPr txBox="1"/>
            <p:nvPr/>
          </p:nvSpPr>
          <p:spPr>
            <a:xfrm>
              <a:off x="579306" y="2917646"/>
              <a:ext cx="3547391" cy="451660"/>
            </a:xfrm>
            <a:prstGeom prst="rect">
              <a:avLst/>
            </a:prstGeom>
            <a:noFill/>
          </p:spPr>
          <p:txBody>
            <a:bodyPr wrap="square" rtlCol="0">
              <a:spAutoFit/>
            </a:bodyPr>
            <a:lstStyle/>
            <a:p>
              <a:r>
                <a:rPr lang="en-US" sz="1200" b="1" dirty="0"/>
                <a:t>M3 Rear Left Motor </a:t>
              </a:r>
            </a:p>
          </p:txBody>
        </p:sp>
      </p:grpSp>
    </p:spTree>
    <p:extLst>
      <p:ext uri="{BB962C8B-B14F-4D97-AF65-F5344CB8AC3E}">
        <p14:creationId xmlns:p14="http://schemas.microsoft.com/office/powerpoint/2010/main" val="403935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1815-4602-484D-F367-C9E88B57D4D1}"/>
              </a:ext>
            </a:extLst>
          </p:cNvPr>
          <p:cNvSpPr>
            <a:spLocks noGrp="1"/>
          </p:cNvSpPr>
          <p:nvPr>
            <p:ph type="title"/>
          </p:nvPr>
        </p:nvSpPr>
        <p:spPr>
          <a:xfrm>
            <a:off x="609600" y="274638"/>
            <a:ext cx="10972800" cy="1143000"/>
          </a:xfrm>
        </p:spPr>
        <p:txBody>
          <a:bodyPr anchor="ctr">
            <a:normAutofit/>
          </a:bodyPr>
          <a:lstStyle/>
          <a:p>
            <a:r>
              <a:rPr lang="en-US" dirty="0"/>
              <a:t>Ultrasonic Sensor (HC-SR04)</a:t>
            </a:r>
          </a:p>
        </p:txBody>
      </p:sp>
      <p:sp>
        <p:nvSpPr>
          <p:cNvPr id="3" name="Content Placeholder 2">
            <a:extLst>
              <a:ext uri="{FF2B5EF4-FFF2-40B4-BE49-F238E27FC236}">
                <a16:creationId xmlns:a16="http://schemas.microsoft.com/office/drawing/2014/main" id="{9D7FA3D0-70DE-5B53-EE4D-B1E60E58EFF1}"/>
              </a:ext>
            </a:extLst>
          </p:cNvPr>
          <p:cNvSpPr>
            <a:spLocks noGrp="1"/>
          </p:cNvSpPr>
          <p:nvPr>
            <p:ph sz="half" idx="1"/>
          </p:nvPr>
        </p:nvSpPr>
        <p:spPr>
          <a:xfrm>
            <a:off x="609600" y="1600201"/>
            <a:ext cx="5384800" cy="4525963"/>
          </a:xfrm>
        </p:spPr>
        <p:txBody>
          <a:bodyPr>
            <a:normAutofit/>
          </a:bodyPr>
          <a:lstStyle/>
          <a:p>
            <a:pPr>
              <a:lnSpc>
                <a:spcPct val="90000"/>
              </a:lnSpc>
            </a:pPr>
            <a:r>
              <a:rPr lang="en-US" sz="2200" dirty="0"/>
              <a:t>Ultrasonic sensors are distance sensors capable of capturing Ultrasound reflections.</a:t>
            </a:r>
          </a:p>
          <a:p>
            <a:pPr>
              <a:lnSpc>
                <a:spcPct val="90000"/>
              </a:lnSpc>
            </a:pPr>
            <a:r>
              <a:rPr lang="en-US" sz="2200" dirty="0"/>
              <a:t>Ultrasound waves (~40kHz) are the high frequency sounds above the audible range for human ears (20 Hz – 20 kHz).</a:t>
            </a:r>
          </a:p>
          <a:p>
            <a:pPr>
              <a:lnSpc>
                <a:spcPct val="90000"/>
              </a:lnSpc>
            </a:pPr>
            <a:r>
              <a:rPr lang="en-US" sz="2200" dirty="0"/>
              <a:t>Two pins (</a:t>
            </a:r>
            <a:r>
              <a:rPr lang="en-US" sz="2200" dirty="0" err="1"/>
              <a:t>Vcc</a:t>
            </a:r>
            <a:r>
              <a:rPr lang="en-US" sz="2200" dirty="0"/>
              <a:t> and </a:t>
            </a:r>
            <a:r>
              <a:rPr lang="en-US" sz="2200" dirty="0" err="1"/>
              <a:t>Gnd</a:t>
            </a:r>
            <a:r>
              <a:rPr lang="en-US" sz="2200" dirty="0"/>
              <a:t>) are used for supply (Positive and Negative).</a:t>
            </a:r>
          </a:p>
          <a:p>
            <a:pPr>
              <a:lnSpc>
                <a:spcPct val="90000"/>
              </a:lnSpc>
            </a:pPr>
            <a:r>
              <a:rPr lang="en-US" sz="2200" dirty="0"/>
              <a:t>The other two pins (Trig and Echo) are used to send and receive the ultrasonic pulse.</a:t>
            </a:r>
          </a:p>
          <a:p>
            <a:pPr>
              <a:lnSpc>
                <a:spcPct val="90000"/>
              </a:lnSpc>
            </a:pPr>
            <a:endParaRPr lang="en-US" sz="2200" dirty="0"/>
          </a:p>
        </p:txBody>
      </p:sp>
      <p:pic>
        <p:nvPicPr>
          <p:cNvPr id="4" name="Picture 3">
            <a:extLst>
              <a:ext uri="{FF2B5EF4-FFF2-40B4-BE49-F238E27FC236}">
                <a16:creationId xmlns:a16="http://schemas.microsoft.com/office/drawing/2014/main" id="{39BCD5D3-19E8-6BFF-B753-A5C6EC90540C}"/>
              </a:ext>
            </a:extLst>
          </p:cNvPr>
          <p:cNvPicPr>
            <a:picLocks noChangeAspect="1"/>
          </p:cNvPicPr>
          <p:nvPr/>
        </p:nvPicPr>
        <p:blipFill rotWithShape="1">
          <a:blip r:embed="rId2"/>
          <a:srcRect t="4568" b="11171"/>
          <a:stretch/>
        </p:blipFill>
        <p:spPr>
          <a:xfrm>
            <a:off x="6096000" y="1309915"/>
            <a:ext cx="5384800" cy="4525963"/>
          </a:xfrm>
          <a:prstGeom prst="rect">
            <a:avLst/>
          </a:prstGeom>
          <a:noFill/>
        </p:spPr>
      </p:pic>
      <p:pic>
        <p:nvPicPr>
          <p:cNvPr id="5" name="Picture 4" descr="A blue and white symbol&#10;&#10;Description automatically generated">
            <a:extLst>
              <a:ext uri="{FF2B5EF4-FFF2-40B4-BE49-F238E27FC236}">
                <a16:creationId xmlns:a16="http://schemas.microsoft.com/office/drawing/2014/main" id="{734275DA-0711-795C-4726-1266BE9F1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1261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50ABF-066A-A1CC-0B84-C83328D59009}"/>
              </a:ext>
            </a:extLst>
          </p:cNvPr>
          <p:cNvSpPr>
            <a:spLocks noGrp="1"/>
          </p:cNvSpPr>
          <p:nvPr>
            <p:ph type="title"/>
          </p:nvPr>
        </p:nvSpPr>
        <p:spPr>
          <a:xfrm>
            <a:off x="609600" y="274638"/>
            <a:ext cx="10972800" cy="1143000"/>
          </a:xfrm>
        </p:spPr>
        <p:txBody>
          <a:bodyPr anchor="ctr">
            <a:normAutofit/>
          </a:bodyPr>
          <a:lstStyle/>
          <a:p>
            <a:r>
              <a:rPr lang="en-US" dirty="0"/>
              <a:t>Sound Velocity and Distance</a:t>
            </a:r>
          </a:p>
        </p:txBody>
      </p:sp>
      <p:pic>
        <p:nvPicPr>
          <p:cNvPr id="4" name="Picture 3">
            <a:extLst>
              <a:ext uri="{FF2B5EF4-FFF2-40B4-BE49-F238E27FC236}">
                <a16:creationId xmlns:a16="http://schemas.microsoft.com/office/drawing/2014/main" id="{BB16C88C-D3BD-71C6-AE80-C8AD7C0207B4}"/>
              </a:ext>
            </a:extLst>
          </p:cNvPr>
          <p:cNvPicPr>
            <a:picLocks noChangeAspect="1"/>
          </p:cNvPicPr>
          <p:nvPr/>
        </p:nvPicPr>
        <p:blipFill>
          <a:blip r:embed="rId2"/>
          <a:stretch>
            <a:fillRect/>
          </a:stretch>
        </p:blipFill>
        <p:spPr>
          <a:xfrm>
            <a:off x="609600" y="2638141"/>
            <a:ext cx="5384800" cy="2450083"/>
          </a:xfrm>
          <a:prstGeom prst="rect">
            <a:avLst/>
          </a:prstGeom>
          <a:noFill/>
        </p:spPr>
      </p:pic>
      <p:sp>
        <p:nvSpPr>
          <p:cNvPr id="3" name="Content Placeholder 2">
            <a:extLst>
              <a:ext uri="{FF2B5EF4-FFF2-40B4-BE49-F238E27FC236}">
                <a16:creationId xmlns:a16="http://schemas.microsoft.com/office/drawing/2014/main" id="{2A73F5FE-32D5-30E2-2874-2CFD75C69347}"/>
              </a:ext>
            </a:extLst>
          </p:cNvPr>
          <p:cNvSpPr>
            <a:spLocks noGrp="1"/>
          </p:cNvSpPr>
          <p:nvPr>
            <p:ph sz="half" idx="2"/>
          </p:nvPr>
        </p:nvSpPr>
        <p:spPr>
          <a:xfrm>
            <a:off x="5994400" y="2109158"/>
            <a:ext cx="5994400" cy="4031343"/>
          </a:xfrm>
        </p:spPr>
        <p:txBody>
          <a:bodyPr>
            <a:normAutofit/>
          </a:bodyPr>
          <a:lstStyle/>
          <a:p>
            <a:r>
              <a:rPr lang="en-US" dirty="0"/>
              <a:t>The total distance traveled by the ultrasonic wave is twice the distance to the object</a:t>
            </a:r>
          </a:p>
          <a:p>
            <a:r>
              <a:rPr lang="en-US" dirty="0"/>
              <a:t>Measures the time the wave takes to travel</a:t>
            </a:r>
          </a:p>
        </p:txBody>
      </p:sp>
      <p:pic>
        <p:nvPicPr>
          <p:cNvPr id="5" name="Picture 4" descr="A blue and white symbol&#10;&#10;Description automatically generated">
            <a:extLst>
              <a:ext uri="{FF2B5EF4-FFF2-40B4-BE49-F238E27FC236}">
                <a16:creationId xmlns:a16="http://schemas.microsoft.com/office/drawing/2014/main" id="{EC03FC32-4119-6A90-BF74-A407E850D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218" y="1"/>
            <a:ext cx="1163782" cy="1163782"/>
          </a:xfrm>
          <a:prstGeom prst="rect">
            <a:avLst/>
          </a:prstGeom>
        </p:spPr>
      </p:pic>
    </p:spTree>
    <p:extLst>
      <p:ext uri="{BB962C8B-B14F-4D97-AF65-F5344CB8AC3E}">
        <p14:creationId xmlns:p14="http://schemas.microsoft.com/office/powerpoint/2010/main" val="124237522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wyo_powerpoint_template1 [Read-Only]" id="{4B645B48-1D4D-4A7E-A227-940AAC3A88AC}" vid="{38082606-69BA-4892-877D-46BB1B9206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563</Words>
  <Application>Microsoft Office PowerPoint</Application>
  <PresentationFormat>Widescreen</PresentationFormat>
  <Paragraphs>79</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Arial</vt:lpstr>
      <vt:lpstr>Calibri</vt:lpstr>
      <vt:lpstr>Wingdings</vt:lpstr>
      <vt:lpstr>Custom Design</vt:lpstr>
      <vt:lpstr> Adaptive Cruise Control Arduino with C programming</vt:lpstr>
      <vt:lpstr>Goals</vt:lpstr>
      <vt:lpstr>What is Cruise Control?</vt:lpstr>
      <vt:lpstr>What is Adaptive Cruise Control?</vt:lpstr>
      <vt:lpstr>Materials</vt:lpstr>
      <vt:lpstr>Adafruit Motor Shield</vt:lpstr>
      <vt:lpstr>Installing the Motor Shield</vt:lpstr>
      <vt:lpstr>Ultrasonic Sensor (HC-SR04)</vt:lpstr>
      <vt:lpstr>Sound Velocity and Distance</vt:lpstr>
      <vt:lpstr>Possible Issues</vt:lpstr>
      <vt:lpstr>Ultrasonic Wiring</vt:lpstr>
      <vt:lpstr>Installing Libraries</vt:lpstr>
      <vt:lpstr>Completing the Code</vt:lpstr>
      <vt:lpstr>Completing the Code</vt:lpstr>
      <vt:lpstr>Completing the Code</vt:lpstr>
      <vt:lpstr>Completing the Code</vt:lpstr>
      <vt:lpstr>Completing the Code</vt:lpstr>
      <vt:lpstr>Completing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Cruise Control</dc:title>
  <dc:creator>Chase Livingston</dc:creator>
  <cp:lastModifiedBy>Matthew Pikal</cp:lastModifiedBy>
  <cp:revision>22</cp:revision>
  <dcterms:created xsi:type="dcterms:W3CDTF">2022-07-08T16:23:40Z</dcterms:created>
  <dcterms:modified xsi:type="dcterms:W3CDTF">2025-06-24T17:10:34Z</dcterms:modified>
</cp:coreProperties>
</file>